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  <p:sldMasterId id="2147483660" r:id="rId3"/>
  </p:sldMasterIdLst>
  <p:notesMasterIdLst>
    <p:notesMasterId r:id="rId59"/>
  </p:notesMasterIdLst>
  <p:handoutMasterIdLst>
    <p:handoutMasterId r:id="rId60"/>
  </p:handoutMasterIdLst>
  <p:sldIdLst>
    <p:sldId id="256" r:id="rId4"/>
    <p:sldId id="321" r:id="rId5"/>
    <p:sldId id="336" r:id="rId6"/>
    <p:sldId id="351" r:id="rId7"/>
    <p:sldId id="352" r:id="rId8"/>
    <p:sldId id="358" r:id="rId9"/>
    <p:sldId id="370" r:id="rId10"/>
    <p:sldId id="372" r:id="rId11"/>
    <p:sldId id="396" r:id="rId12"/>
    <p:sldId id="375" r:id="rId13"/>
    <p:sldId id="367" r:id="rId14"/>
    <p:sldId id="330" r:id="rId15"/>
    <p:sldId id="337" r:id="rId16"/>
    <p:sldId id="340" r:id="rId17"/>
    <p:sldId id="376" r:id="rId18"/>
    <p:sldId id="379" r:id="rId19"/>
    <p:sldId id="259" r:id="rId20"/>
    <p:sldId id="366" r:id="rId21"/>
    <p:sldId id="388" r:id="rId22"/>
    <p:sldId id="389" r:id="rId23"/>
    <p:sldId id="390" r:id="rId24"/>
    <p:sldId id="391" r:id="rId25"/>
    <p:sldId id="262" r:id="rId26"/>
    <p:sldId id="335" r:id="rId27"/>
    <p:sldId id="381" r:id="rId28"/>
    <p:sldId id="392" r:id="rId29"/>
    <p:sldId id="393" r:id="rId30"/>
    <p:sldId id="314" r:id="rId31"/>
    <p:sldId id="394" r:id="rId32"/>
    <p:sldId id="397" r:id="rId33"/>
    <p:sldId id="257" r:id="rId34"/>
    <p:sldId id="258" r:id="rId35"/>
    <p:sldId id="398" r:id="rId36"/>
    <p:sldId id="260" r:id="rId37"/>
    <p:sldId id="399" r:id="rId38"/>
    <p:sldId id="400" r:id="rId39"/>
    <p:sldId id="264" r:id="rId40"/>
    <p:sldId id="265" r:id="rId41"/>
    <p:sldId id="269" r:id="rId42"/>
    <p:sldId id="327" r:id="rId43"/>
    <p:sldId id="310" r:id="rId44"/>
    <p:sldId id="305" r:id="rId45"/>
    <p:sldId id="383" r:id="rId46"/>
    <p:sldId id="350" r:id="rId47"/>
    <p:sldId id="382" r:id="rId48"/>
    <p:sldId id="360" r:id="rId49"/>
    <p:sldId id="359" r:id="rId50"/>
    <p:sldId id="356" r:id="rId51"/>
    <p:sldId id="361" r:id="rId52"/>
    <p:sldId id="363" r:id="rId53"/>
    <p:sldId id="365" r:id="rId54"/>
    <p:sldId id="385" r:id="rId55"/>
    <p:sldId id="364" r:id="rId56"/>
    <p:sldId id="387" r:id="rId57"/>
    <p:sldId id="261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ya wang" initials="kw" lastIdx="3" clrIdx="0">
    <p:extLst>
      <p:ext uri="{19B8F6BF-5375-455C-9EA6-DF929625EA0E}">
        <p15:presenceInfo xmlns:p15="http://schemas.microsoft.com/office/powerpoint/2012/main" userId="c263831141f740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B2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3" autoAdjust="0"/>
    <p:restoredTop sz="94150" autoAdjust="0"/>
  </p:normalViewPr>
  <p:slideViewPr>
    <p:cSldViewPr>
      <p:cViewPr varScale="1">
        <p:scale>
          <a:sx n="120" d="100"/>
          <a:sy n="120" d="100"/>
        </p:scale>
        <p:origin x="219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4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524"/>
    </p:cViewPr>
  </p:sorterViewPr>
  <p:notesViewPr>
    <p:cSldViewPr>
      <p:cViewPr varScale="1">
        <p:scale>
          <a:sx n="78" d="100"/>
          <a:sy n="78" d="100"/>
        </p:scale>
        <p:origin x="-20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commentAuthors" Target="commentAuthor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Sheet1!$E$1:$E$111</c:f>
              <c:numCache>
                <c:formatCode>General</c:formatCode>
                <c:ptCount val="111"/>
                <c:pt idx="0">
                  <c:v>10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  <c:pt idx="11">
                  <c:v>1100</c:v>
                </c:pt>
                <c:pt idx="12">
                  <c:v>1200</c:v>
                </c:pt>
                <c:pt idx="13">
                  <c:v>1300</c:v>
                </c:pt>
                <c:pt idx="14">
                  <c:v>1400</c:v>
                </c:pt>
                <c:pt idx="15">
                  <c:v>1500</c:v>
                </c:pt>
                <c:pt idx="16">
                  <c:v>1600</c:v>
                </c:pt>
                <c:pt idx="17">
                  <c:v>1700</c:v>
                </c:pt>
                <c:pt idx="18">
                  <c:v>1800</c:v>
                </c:pt>
                <c:pt idx="19">
                  <c:v>1900</c:v>
                </c:pt>
                <c:pt idx="20">
                  <c:v>2000</c:v>
                </c:pt>
                <c:pt idx="21">
                  <c:v>2100</c:v>
                </c:pt>
                <c:pt idx="22">
                  <c:v>2200</c:v>
                </c:pt>
                <c:pt idx="23">
                  <c:v>2300</c:v>
                </c:pt>
                <c:pt idx="24">
                  <c:v>2400</c:v>
                </c:pt>
                <c:pt idx="25">
                  <c:v>2500</c:v>
                </c:pt>
                <c:pt idx="26">
                  <c:v>2600</c:v>
                </c:pt>
                <c:pt idx="27">
                  <c:v>2700</c:v>
                </c:pt>
                <c:pt idx="28">
                  <c:v>2800</c:v>
                </c:pt>
                <c:pt idx="29">
                  <c:v>2900</c:v>
                </c:pt>
                <c:pt idx="30">
                  <c:v>3000</c:v>
                </c:pt>
                <c:pt idx="31">
                  <c:v>3100</c:v>
                </c:pt>
                <c:pt idx="32">
                  <c:v>3200</c:v>
                </c:pt>
                <c:pt idx="33">
                  <c:v>3300</c:v>
                </c:pt>
                <c:pt idx="34">
                  <c:v>3400</c:v>
                </c:pt>
                <c:pt idx="35">
                  <c:v>3500</c:v>
                </c:pt>
                <c:pt idx="36">
                  <c:v>3600</c:v>
                </c:pt>
                <c:pt idx="37">
                  <c:v>3700</c:v>
                </c:pt>
                <c:pt idx="38">
                  <c:v>3800</c:v>
                </c:pt>
                <c:pt idx="39">
                  <c:v>3900</c:v>
                </c:pt>
                <c:pt idx="40">
                  <c:v>4000</c:v>
                </c:pt>
                <c:pt idx="41">
                  <c:v>4100</c:v>
                </c:pt>
                <c:pt idx="42">
                  <c:v>4200</c:v>
                </c:pt>
                <c:pt idx="43">
                  <c:v>4300</c:v>
                </c:pt>
                <c:pt idx="44">
                  <c:v>4400</c:v>
                </c:pt>
                <c:pt idx="45">
                  <c:v>4500</c:v>
                </c:pt>
                <c:pt idx="46">
                  <c:v>4600</c:v>
                </c:pt>
                <c:pt idx="47">
                  <c:v>4700</c:v>
                </c:pt>
                <c:pt idx="48">
                  <c:v>4800</c:v>
                </c:pt>
                <c:pt idx="49">
                  <c:v>4900</c:v>
                </c:pt>
                <c:pt idx="50">
                  <c:v>5000</c:v>
                </c:pt>
                <c:pt idx="51">
                  <c:v>5100</c:v>
                </c:pt>
                <c:pt idx="52">
                  <c:v>5200</c:v>
                </c:pt>
                <c:pt idx="53">
                  <c:v>5300</c:v>
                </c:pt>
                <c:pt idx="54">
                  <c:v>5400</c:v>
                </c:pt>
                <c:pt idx="55">
                  <c:v>5500</c:v>
                </c:pt>
                <c:pt idx="56">
                  <c:v>5600</c:v>
                </c:pt>
                <c:pt idx="57">
                  <c:v>5700</c:v>
                </c:pt>
                <c:pt idx="58">
                  <c:v>5800</c:v>
                </c:pt>
                <c:pt idx="59">
                  <c:v>5900</c:v>
                </c:pt>
                <c:pt idx="60">
                  <c:v>6000</c:v>
                </c:pt>
                <c:pt idx="61">
                  <c:v>6100</c:v>
                </c:pt>
                <c:pt idx="62">
                  <c:v>6200</c:v>
                </c:pt>
                <c:pt idx="63">
                  <c:v>6300</c:v>
                </c:pt>
                <c:pt idx="64">
                  <c:v>6400</c:v>
                </c:pt>
                <c:pt idx="65">
                  <c:v>6500</c:v>
                </c:pt>
                <c:pt idx="66">
                  <c:v>6600</c:v>
                </c:pt>
                <c:pt idx="67">
                  <c:v>6700</c:v>
                </c:pt>
                <c:pt idx="68">
                  <c:v>6800</c:v>
                </c:pt>
                <c:pt idx="69">
                  <c:v>6900</c:v>
                </c:pt>
                <c:pt idx="70">
                  <c:v>7000</c:v>
                </c:pt>
                <c:pt idx="71">
                  <c:v>7100</c:v>
                </c:pt>
                <c:pt idx="72">
                  <c:v>7200</c:v>
                </c:pt>
                <c:pt idx="73">
                  <c:v>7300</c:v>
                </c:pt>
                <c:pt idx="74">
                  <c:v>7400</c:v>
                </c:pt>
                <c:pt idx="75">
                  <c:v>7500</c:v>
                </c:pt>
                <c:pt idx="76">
                  <c:v>7600</c:v>
                </c:pt>
                <c:pt idx="77">
                  <c:v>7700</c:v>
                </c:pt>
                <c:pt idx="78">
                  <c:v>7800</c:v>
                </c:pt>
                <c:pt idx="79">
                  <c:v>7900</c:v>
                </c:pt>
                <c:pt idx="80">
                  <c:v>8000</c:v>
                </c:pt>
                <c:pt idx="81">
                  <c:v>8100</c:v>
                </c:pt>
                <c:pt idx="82">
                  <c:v>8200</c:v>
                </c:pt>
                <c:pt idx="83">
                  <c:v>8300</c:v>
                </c:pt>
                <c:pt idx="84">
                  <c:v>8400</c:v>
                </c:pt>
                <c:pt idx="85">
                  <c:v>8500</c:v>
                </c:pt>
                <c:pt idx="86">
                  <c:v>8600</c:v>
                </c:pt>
                <c:pt idx="87">
                  <c:v>8700</c:v>
                </c:pt>
                <c:pt idx="88">
                  <c:v>8800</c:v>
                </c:pt>
                <c:pt idx="89">
                  <c:v>8900</c:v>
                </c:pt>
                <c:pt idx="90">
                  <c:v>9000</c:v>
                </c:pt>
                <c:pt idx="91">
                  <c:v>9100</c:v>
                </c:pt>
                <c:pt idx="92">
                  <c:v>9200</c:v>
                </c:pt>
                <c:pt idx="93">
                  <c:v>9300</c:v>
                </c:pt>
                <c:pt idx="94">
                  <c:v>9400</c:v>
                </c:pt>
                <c:pt idx="95">
                  <c:v>9500</c:v>
                </c:pt>
                <c:pt idx="96">
                  <c:v>9600</c:v>
                </c:pt>
                <c:pt idx="97">
                  <c:v>9700</c:v>
                </c:pt>
                <c:pt idx="98">
                  <c:v>9800</c:v>
                </c:pt>
                <c:pt idx="99">
                  <c:v>9900</c:v>
                </c:pt>
                <c:pt idx="100">
                  <c:v>10000</c:v>
                </c:pt>
                <c:pt idx="101">
                  <c:v>10100</c:v>
                </c:pt>
                <c:pt idx="102">
                  <c:v>10200</c:v>
                </c:pt>
                <c:pt idx="103">
                  <c:v>10300</c:v>
                </c:pt>
                <c:pt idx="104">
                  <c:v>10400</c:v>
                </c:pt>
                <c:pt idx="105">
                  <c:v>10500</c:v>
                </c:pt>
                <c:pt idx="106">
                  <c:v>10600</c:v>
                </c:pt>
                <c:pt idx="107">
                  <c:v>10700</c:v>
                </c:pt>
                <c:pt idx="108">
                  <c:v>10800</c:v>
                </c:pt>
                <c:pt idx="109">
                  <c:v>10900</c:v>
                </c:pt>
                <c:pt idx="110">
                  <c:v>11000</c:v>
                </c:pt>
              </c:numCache>
            </c:numRef>
          </c:cat>
          <c:val>
            <c:numRef>
              <c:f>Sheet1!$F$1:$F$111</c:f>
              <c:numCache>
                <c:formatCode>General</c:formatCode>
                <c:ptCount val="111"/>
                <c:pt idx="0">
                  <c:v>45</c:v>
                </c:pt>
                <c:pt idx="1">
                  <c:v>4950</c:v>
                </c:pt>
                <c:pt idx="2">
                  <c:v>19900</c:v>
                </c:pt>
                <c:pt idx="3">
                  <c:v>44850</c:v>
                </c:pt>
                <c:pt idx="4">
                  <c:v>79800</c:v>
                </c:pt>
                <c:pt idx="5">
                  <c:v>124750</c:v>
                </c:pt>
                <c:pt idx="6">
                  <c:v>179700</c:v>
                </c:pt>
                <c:pt idx="7">
                  <c:v>244650</c:v>
                </c:pt>
                <c:pt idx="8">
                  <c:v>319600</c:v>
                </c:pt>
                <c:pt idx="9">
                  <c:v>404550</c:v>
                </c:pt>
                <c:pt idx="10">
                  <c:v>499500</c:v>
                </c:pt>
                <c:pt idx="11">
                  <c:v>604450</c:v>
                </c:pt>
                <c:pt idx="12">
                  <c:v>719400</c:v>
                </c:pt>
                <c:pt idx="13">
                  <c:v>844350</c:v>
                </c:pt>
                <c:pt idx="14">
                  <c:v>979300</c:v>
                </c:pt>
                <c:pt idx="15">
                  <c:v>1124250</c:v>
                </c:pt>
                <c:pt idx="16">
                  <c:v>1279200</c:v>
                </c:pt>
                <c:pt idx="17">
                  <c:v>1444150</c:v>
                </c:pt>
                <c:pt idx="18">
                  <c:v>1619100</c:v>
                </c:pt>
                <c:pt idx="19">
                  <c:v>1804050</c:v>
                </c:pt>
                <c:pt idx="20">
                  <c:v>1999000</c:v>
                </c:pt>
                <c:pt idx="21">
                  <c:v>2203950</c:v>
                </c:pt>
                <c:pt idx="22">
                  <c:v>2418900</c:v>
                </c:pt>
                <c:pt idx="23">
                  <c:v>2643850</c:v>
                </c:pt>
                <c:pt idx="24">
                  <c:v>2878800</c:v>
                </c:pt>
                <c:pt idx="25">
                  <c:v>3123750</c:v>
                </c:pt>
                <c:pt idx="26">
                  <c:v>3378700</c:v>
                </c:pt>
                <c:pt idx="27">
                  <c:v>3643650</c:v>
                </c:pt>
                <c:pt idx="28">
                  <c:v>3918600</c:v>
                </c:pt>
                <c:pt idx="29">
                  <c:v>4203550</c:v>
                </c:pt>
                <c:pt idx="30">
                  <c:v>4498500</c:v>
                </c:pt>
                <c:pt idx="31">
                  <c:v>4803450</c:v>
                </c:pt>
                <c:pt idx="32">
                  <c:v>5118400</c:v>
                </c:pt>
                <c:pt idx="33">
                  <c:v>5443350</c:v>
                </c:pt>
                <c:pt idx="34">
                  <c:v>5778300</c:v>
                </c:pt>
                <c:pt idx="35">
                  <c:v>6123250</c:v>
                </c:pt>
                <c:pt idx="36">
                  <c:v>6478200</c:v>
                </c:pt>
                <c:pt idx="37">
                  <c:v>6843150</c:v>
                </c:pt>
                <c:pt idx="38">
                  <c:v>7218100</c:v>
                </c:pt>
                <c:pt idx="39">
                  <c:v>7603050</c:v>
                </c:pt>
                <c:pt idx="40">
                  <c:v>7998000</c:v>
                </c:pt>
                <c:pt idx="41">
                  <c:v>8402950</c:v>
                </c:pt>
                <c:pt idx="42">
                  <c:v>8817900</c:v>
                </c:pt>
                <c:pt idx="43">
                  <c:v>9242850</c:v>
                </c:pt>
                <c:pt idx="44">
                  <c:v>9677800</c:v>
                </c:pt>
                <c:pt idx="45">
                  <c:v>10122750</c:v>
                </c:pt>
                <c:pt idx="46">
                  <c:v>10577700</c:v>
                </c:pt>
                <c:pt idx="47">
                  <c:v>11042650</c:v>
                </c:pt>
                <c:pt idx="48">
                  <c:v>11517600</c:v>
                </c:pt>
                <c:pt idx="49">
                  <c:v>12002550</c:v>
                </c:pt>
                <c:pt idx="50">
                  <c:v>12497500</c:v>
                </c:pt>
                <c:pt idx="51">
                  <c:v>13002450</c:v>
                </c:pt>
                <c:pt idx="52">
                  <c:v>13517400</c:v>
                </c:pt>
                <c:pt idx="53">
                  <c:v>14042350</c:v>
                </c:pt>
                <c:pt idx="54">
                  <c:v>14577300</c:v>
                </c:pt>
                <c:pt idx="55">
                  <c:v>15122250</c:v>
                </c:pt>
                <c:pt idx="56">
                  <c:v>15677200</c:v>
                </c:pt>
                <c:pt idx="57">
                  <c:v>16242150</c:v>
                </c:pt>
                <c:pt idx="58">
                  <c:v>16817100</c:v>
                </c:pt>
                <c:pt idx="59">
                  <c:v>17402050</c:v>
                </c:pt>
                <c:pt idx="60">
                  <c:v>17997000</c:v>
                </c:pt>
                <c:pt idx="61">
                  <c:v>18601950</c:v>
                </c:pt>
                <c:pt idx="62">
                  <c:v>19216900</c:v>
                </c:pt>
                <c:pt idx="63">
                  <c:v>19841850</c:v>
                </c:pt>
                <c:pt idx="64">
                  <c:v>20476800</c:v>
                </c:pt>
                <c:pt idx="65">
                  <c:v>21121750</c:v>
                </c:pt>
                <c:pt idx="66">
                  <c:v>21776700</c:v>
                </c:pt>
                <c:pt idx="67">
                  <c:v>22441650</c:v>
                </c:pt>
                <c:pt idx="68">
                  <c:v>23116600</c:v>
                </c:pt>
                <c:pt idx="69">
                  <c:v>23801550</c:v>
                </c:pt>
                <c:pt idx="70">
                  <c:v>24496500</c:v>
                </c:pt>
                <c:pt idx="71">
                  <c:v>25201450</c:v>
                </c:pt>
                <c:pt idx="72">
                  <c:v>25916400</c:v>
                </c:pt>
                <c:pt idx="73">
                  <c:v>26641350</c:v>
                </c:pt>
                <c:pt idx="74">
                  <c:v>27376300</c:v>
                </c:pt>
                <c:pt idx="75">
                  <c:v>28121250</c:v>
                </c:pt>
                <c:pt idx="76">
                  <c:v>28876200</c:v>
                </c:pt>
                <c:pt idx="77">
                  <c:v>29641150</c:v>
                </c:pt>
                <c:pt idx="78">
                  <c:v>30416100</c:v>
                </c:pt>
                <c:pt idx="79">
                  <c:v>31201050</c:v>
                </c:pt>
                <c:pt idx="80">
                  <c:v>31996000</c:v>
                </c:pt>
                <c:pt idx="81">
                  <c:v>32800950</c:v>
                </c:pt>
                <c:pt idx="82">
                  <c:v>33615900</c:v>
                </c:pt>
                <c:pt idx="83">
                  <c:v>34440850</c:v>
                </c:pt>
                <c:pt idx="84">
                  <c:v>35275800</c:v>
                </c:pt>
                <c:pt idx="85">
                  <c:v>36120750</c:v>
                </c:pt>
                <c:pt idx="86">
                  <c:v>36975700</c:v>
                </c:pt>
                <c:pt idx="87">
                  <c:v>37840650</c:v>
                </c:pt>
                <c:pt idx="88">
                  <c:v>38715600</c:v>
                </c:pt>
                <c:pt idx="89">
                  <c:v>39600550</c:v>
                </c:pt>
                <c:pt idx="90">
                  <c:v>40495500</c:v>
                </c:pt>
                <c:pt idx="91">
                  <c:v>41400450</c:v>
                </c:pt>
                <c:pt idx="92">
                  <c:v>42315400</c:v>
                </c:pt>
                <c:pt idx="93">
                  <c:v>43240350</c:v>
                </c:pt>
                <c:pt idx="94">
                  <c:v>44175300</c:v>
                </c:pt>
                <c:pt idx="95">
                  <c:v>45120250</c:v>
                </c:pt>
                <c:pt idx="96">
                  <c:v>46075200</c:v>
                </c:pt>
                <c:pt idx="97">
                  <c:v>47040150</c:v>
                </c:pt>
                <c:pt idx="98">
                  <c:v>48015100</c:v>
                </c:pt>
                <c:pt idx="99">
                  <c:v>49000050</c:v>
                </c:pt>
                <c:pt idx="100">
                  <c:v>49995000</c:v>
                </c:pt>
                <c:pt idx="101">
                  <c:v>50999950</c:v>
                </c:pt>
                <c:pt idx="102">
                  <c:v>52014900</c:v>
                </c:pt>
                <c:pt idx="103">
                  <c:v>53039850</c:v>
                </c:pt>
                <c:pt idx="104">
                  <c:v>54074800</c:v>
                </c:pt>
                <c:pt idx="105">
                  <c:v>55119750</c:v>
                </c:pt>
                <c:pt idx="106">
                  <c:v>56174700</c:v>
                </c:pt>
                <c:pt idx="107">
                  <c:v>57239650</c:v>
                </c:pt>
                <c:pt idx="108">
                  <c:v>58314600</c:v>
                </c:pt>
                <c:pt idx="109">
                  <c:v>59399550</c:v>
                </c:pt>
                <c:pt idx="110">
                  <c:v>60494500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F4-314C-8DFF-794DF52EF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17867520"/>
        <c:axId val="-117864128"/>
      </c:lineChart>
      <c:catAx>
        <c:axId val="-117867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Data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7864128"/>
        <c:crosses val="autoZero"/>
        <c:auto val="1"/>
        <c:lblAlgn val="ctr"/>
        <c:lblOffset val="100"/>
        <c:noMultiLvlLbl val="0"/>
      </c:catAx>
      <c:valAx>
        <c:axId val="-1178641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Annotation </a:t>
                </a:r>
                <a:r>
                  <a:rPr lang="en-US" altLang="zh-CN" sz="2000"/>
                  <a:t>Cost</a:t>
                </a:r>
                <a:endParaRPr lang="en-US" sz="20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-11786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Sheet1!$E$1:$E$111</c:f>
              <c:numCache>
                <c:formatCode>General</c:formatCode>
                <c:ptCount val="111"/>
                <c:pt idx="0">
                  <c:v>10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  <c:pt idx="11">
                  <c:v>1100</c:v>
                </c:pt>
                <c:pt idx="12">
                  <c:v>1200</c:v>
                </c:pt>
                <c:pt idx="13">
                  <c:v>1300</c:v>
                </c:pt>
                <c:pt idx="14">
                  <c:v>1400</c:v>
                </c:pt>
                <c:pt idx="15">
                  <c:v>1500</c:v>
                </c:pt>
                <c:pt idx="16">
                  <c:v>1600</c:v>
                </c:pt>
                <c:pt idx="17">
                  <c:v>1700</c:v>
                </c:pt>
                <c:pt idx="18">
                  <c:v>1800</c:v>
                </c:pt>
                <c:pt idx="19">
                  <c:v>1900</c:v>
                </c:pt>
                <c:pt idx="20">
                  <c:v>2000</c:v>
                </c:pt>
                <c:pt idx="21">
                  <c:v>2100</c:v>
                </c:pt>
                <c:pt idx="22">
                  <c:v>2200</c:v>
                </c:pt>
                <c:pt idx="23">
                  <c:v>2300</c:v>
                </c:pt>
                <c:pt idx="24">
                  <c:v>2400</c:v>
                </c:pt>
                <c:pt idx="25">
                  <c:v>2500</c:v>
                </c:pt>
                <c:pt idx="26">
                  <c:v>2600</c:v>
                </c:pt>
                <c:pt idx="27">
                  <c:v>2700</c:v>
                </c:pt>
                <c:pt idx="28">
                  <c:v>2800</c:v>
                </c:pt>
                <c:pt idx="29">
                  <c:v>2900</c:v>
                </c:pt>
                <c:pt idx="30">
                  <c:v>3000</c:v>
                </c:pt>
                <c:pt idx="31">
                  <c:v>3100</c:v>
                </c:pt>
                <c:pt idx="32">
                  <c:v>3200</c:v>
                </c:pt>
                <c:pt idx="33">
                  <c:v>3300</c:v>
                </c:pt>
                <c:pt idx="34">
                  <c:v>3400</c:v>
                </c:pt>
                <c:pt idx="35">
                  <c:v>3500</c:v>
                </c:pt>
                <c:pt idx="36">
                  <c:v>3600</c:v>
                </c:pt>
                <c:pt idx="37">
                  <c:v>3700</c:v>
                </c:pt>
                <c:pt idx="38">
                  <c:v>3800</c:v>
                </c:pt>
                <c:pt idx="39">
                  <c:v>3900</c:v>
                </c:pt>
                <c:pt idx="40">
                  <c:v>4000</c:v>
                </c:pt>
                <c:pt idx="41">
                  <c:v>4100</c:v>
                </c:pt>
                <c:pt idx="42">
                  <c:v>4200</c:v>
                </c:pt>
                <c:pt idx="43">
                  <c:v>4300</c:v>
                </c:pt>
                <c:pt idx="44">
                  <c:v>4400</c:v>
                </c:pt>
                <c:pt idx="45">
                  <c:v>4500</c:v>
                </c:pt>
                <c:pt idx="46">
                  <c:v>4600</c:v>
                </c:pt>
                <c:pt idx="47">
                  <c:v>4700</c:v>
                </c:pt>
                <c:pt idx="48">
                  <c:v>4800</c:v>
                </c:pt>
                <c:pt idx="49">
                  <c:v>4900</c:v>
                </c:pt>
                <c:pt idx="50">
                  <c:v>5000</c:v>
                </c:pt>
                <c:pt idx="51">
                  <c:v>5100</c:v>
                </c:pt>
                <c:pt idx="52">
                  <c:v>5200</c:v>
                </c:pt>
                <c:pt idx="53">
                  <c:v>5300</c:v>
                </c:pt>
                <c:pt idx="54">
                  <c:v>5400</c:v>
                </c:pt>
                <c:pt idx="55">
                  <c:v>5500</c:v>
                </c:pt>
                <c:pt idx="56">
                  <c:v>5600</c:v>
                </c:pt>
                <c:pt idx="57">
                  <c:v>5700</c:v>
                </c:pt>
                <c:pt idx="58">
                  <c:v>5800</c:v>
                </c:pt>
                <c:pt idx="59">
                  <c:v>5900</c:v>
                </c:pt>
                <c:pt idx="60">
                  <c:v>6000</c:v>
                </c:pt>
                <c:pt idx="61">
                  <c:v>6100</c:v>
                </c:pt>
                <c:pt idx="62">
                  <c:v>6200</c:v>
                </c:pt>
                <c:pt idx="63">
                  <c:v>6300</c:v>
                </c:pt>
                <c:pt idx="64">
                  <c:v>6400</c:v>
                </c:pt>
                <c:pt idx="65">
                  <c:v>6500</c:v>
                </c:pt>
                <c:pt idx="66">
                  <c:v>6600</c:v>
                </c:pt>
                <c:pt idx="67">
                  <c:v>6700</c:v>
                </c:pt>
                <c:pt idx="68">
                  <c:v>6800</c:v>
                </c:pt>
                <c:pt idx="69">
                  <c:v>6900</c:v>
                </c:pt>
                <c:pt idx="70">
                  <c:v>7000</c:v>
                </c:pt>
                <c:pt idx="71">
                  <c:v>7100</c:v>
                </c:pt>
                <c:pt idx="72">
                  <c:v>7200</c:v>
                </c:pt>
                <c:pt idx="73">
                  <c:v>7300</c:v>
                </c:pt>
                <c:pt idx="74">
                  <c:v>7400</c:v>
                </c:pt>
                <c:pt idx="75">
                  <c:v>7500</c:v>
                </c:pt>
                <c:pt idx="76">
                  <c:v>7600</c:v>
                </c:pt>
                <c:pt idx="77">
                  <c:v>7700</c:v>
                </c:pt>
                <c:pt idx="78">
                  <c:v>7800</c:v>
                </c:pt>
                <c:pt idx="79">
                  <c:v>7900</c:v>
                </c:pt>
                <c:pt idx="80">
                  <c:v>8000</c:v>
                </c:pt>
                <c:pt idx="81">
                  <c:v>8100</c:v>
                </c:pt>
                <c:pt idx="82">
                  <c:v>8200</c:v>
                </c:pt>
                <c:pt idx="83">
                  <c:v>8300</c:v>
                </c:pt>
                <c:pt idx="84">
                  <c:v>8400</c:v>
                </c:pt>
                <c:pt idx="85">
                  <c:v>8500</c:v>
                </c:pt>
                <c:pt idx="86">
                  <c:v>8600</c:v>
                </c:pt>
                <c:pt idx="87">
                  <c:v>8700</c:v>
                </c:pt>
                <c:pt idx="88">
                  <c:v>8800</c:v>
                </c:pt>
                <c:pt idx="89">
                  <c:v>8900</c:v>
                </c:pt>
                <c:pt idx="90">
                  <c:v>9000</c:v>
                </c:pt>
                <c:pt idx="91">
                  <c:v>9100</c:v>
                </c:pt>
                <c:pt idx="92">
                  <c:v>9200</c:v>
                </c:pt>
                <c:pt idx="93">
                  <c:v>9300</c:v>
                </c:pt>
                <c:pt idx="94">
                  <c:v>9400</c:v>
                </c:pt>
                <c:pt idx="95">
                  <c:v>9500</c:v>
                </c:pt>
                <c:pt idx="96">
                  <c:v>9600</c:v>
                </c:pt>
                <c:pt idx="97">
                  <c:v>9700</c:v>
                </c:pt>
                <c:pt idx="98">
                  <c:v>9800</c:v>
                </c:pt>
                <c:pt idx="99">
                  <c:v>9900</c:v>
                </c:pt>
                <c:pt idx="100">
                  <c:v>10000</c:v>
                </c:pt>
                <c:pt idx="101">
                  <c:v>10100</c:v>
                </c:pt>
                <c:pt idx="102">
                  <c:v>10200</c:v>
                </c:pt>
                <c:pt idx="103">
                  <c:v>10300</c:v>
                </c:pt>
                <c:pt idx="104">
                  <c:v>10400</c:v>
                </c:pt>
                <c:pt idx="105">
                  <c:v>10500</c:v>
                </c:pt>
                <c:pt idx="106">
                  <c:v>10600</c:v>
                </c:pt>
                <c:pt idx="107">
                  <c:v>10700</c:v>
                </c:pt>
                <c:pt idx="108">
                  <c:v>10800</c:v>
                </c:pt>
                <c:pt idx="109">
                  <c:v>10900</c:v>
                </c:pt>
                <c:pt idx="110">
                  <c:v>11000</c:v>
                </c:pt>
              </c:numCache>
            </c:numRef>
          </c:cat>
          <c:val>
            <c:numRef>
              <c:f>Sheet1!$F$1:$F$111</c:f>
              <c:numCache>
                <c:formatCode>General</c:formatCode>
                <c:ptCount val="111"/>
                <c:pt idx="0">
                  <c:v>45</c:v>
                </c:pt>
                <c:pt idx="1">
                  <c:v>4950</c:v>
                </c:pt>
                <c:pt idx="2">
                  <c:v>19900</c:v>
                </c:pt>
                <c:pt idx="3">
                  <c:v>44850</c:v>
                </c:pt>
                <c:pt idx="4">
                  <c:v>79800</c:v>
                </c:pt>
                <c:pt idx="5">
                  <c:v>124750</c:v>
                </c:pt>
                <c:pt idx="6">
                  <c:v>179700</c:v>
                </c:pt>
                <c:pt idx="7">
                  <c:v>244650</c:v>
                </c:pt>
                <c:pt idx="8">
                  <c:v>319600</c:v>
                </c:pt>
                <c:pt idx="9">
                  <c:v>404550</c:v>
                </c:pt>
                <c:pt idx="10">
                  <c:v>499500</c:v>
                </c:pt>
                <c:pt idx="11">
                  <c:v>604450</c:v>
                </c:pt>
                <c:pt idx="12">
                  <c:v>719400</c:v>
                </c:pt>
                <c:pt idx="13">
                  <c:v>844350</c:v>
                </c:pt>
                <c:pt idx="14">
                  <c:v>979300</c:v>
                </c:pt>
                <c:pt idx="15">
                  <c:v>1124250</c:v>
                </c:pt>
                <c:pt idx="16">
                  <c:v>1279200</c:v>
                </c:pt>
                <c:pt idx="17">
                  <c:v>1444150</c:v>
                </c:pt>
                <c:pt idx="18">
                  <c:v>1619100</c:v>
                </c:pt>
                <c:pt idx="19">
                  <c:v>1804050</c:v>
                </c:pt>
                <c:pt idx="20">
                  <c:v>1999000</c:v>
                </c:pt>
                <c:pt idx="21">
                  <c:v>2203950</c:v>
                </c:pt>
                <c:pt idx="22">
                  <c:v>2418900</c:v>
                </c:pt>
                <c:pt idx="23">
                  <c:v>2643850</c:v>
                </c:pt>
                <c:pt idx="24">
                  <c:v>2878800</c:v>
                </c:pt>
                <c:pt idx="25">
                  <c:v>3123750</c:v>
                </c:pt>
                <c:pt idx="26">
                  <c:v>3378700</c:v>
                </c:pt>
                <c:pt idx="27">
                  <c:v>3643650</c:v>
                </c:pt>
                <c:pt idx="28">
                  <c:v>3918600</c:v>
                </c:pt>
                <c:pt idx="29">
                  <c:v>4203550</c:v>
                </c:pt>
                <c:pt idx="30">
                  <c:v>4498500</c:v>
                </c:pt>
                <c:pt idx="31">
                  <c:v>4803450</c:v>
                </c:pt>
                <c:pt idx="32">
                  <c:v>5118400</c:v>
                </c:pt>
                <c:pt idx="33">
                  <c:v>5443350</c:v>
                </c:pt>
                <c:pt idx="34">
                  <c:v>5778300</c:v>
                </c:pt>
                <c:pt idx="35">
                  <c:v>6123250</c:v>
                </c:pt>
                <c:pt idx="36">
                  <c:v>6478200</c:v>
                </c:pt>
                <c:pt idx="37">
                  <c:v>6843150</c:v>
                </c:pt>
                <c:pt idx="38">
                  <c:v>7218100</c:v>
                </c:pt>
                <c:pt idx="39">
                  <c:v>7603050</c:v>
                </c:pt>
                <c:pt idx="40">
                  <c:v>7998000</c:v>
                </c:pt>
                <c:pt idx="41">
                  <c:v>8402950</c:v>
                </c:pt>
                <c:pt idx="42">
                  <c:v>8817900</c:v>
                </c:pt>
                <c:pt idx="43">
                  <c:v>9242850</c:v>
                </c:pt>
                <c:pt idx="44">
                  <c:v>9677800</c:v>
                </c:pt>
                <c:pt idx="45">
                  <c:v>10122750</c:v>
                </c:pt>
                <c:pt idx="46">
                  <c:v>10577700</c:v>
                </c:pt>
                <c:pt idx="47">
                  <c:v>11042650</c:v>
                </c:pt>
                <c:pt idx="48">
                  <c:v>11517600</c:v>
                </c:pt>
                <c:pt idx="49">
                  <c:v>12002550</c:v>
                </c:pt>
                <c:pt idx="50">
                  <c:v>12497500</c:v>
                </c:pt>
                <c:pt idx="51">
                  <c:v>13002450</c:v>
                </c:pt>
                <c:pt idx="52">
                  <c:v>13517400</c:v>
                </c:pt>
                <c:pt idx="53">
                  <c:v>14042350</c:v>
                </c:pt>
                <c:pt idx="54">
                  <c:v>14577300</c:v>
                </c:pt>
                <c:pt idx="55">
                  <c:v>15122250</c:v>
                </c:pt>
                <c:pt idx="56">
                  <c:v>15677200</c:v>
                </c:pt>
                <c:pt idx="57">
                  <c:v>16242150</c:v>
                </c:pt>
                <c:pt idx="58">
                  <c:v>16817100</c:v>
                </c:pt>
                <c:pt idx="59">
                  <c:v>17402050</c:v>
                </c:pt>
                <c:pt idx="60">
                  <c:v>17997000</c:v>
                </c:pt>
                <c:pt idx="61">
                  <c:v>18601950</c:v>
                </c:pt>
                <c:pt idx="62">
                  <c:v>19216900</c:v>
                </c:pt>
                <c:pt idx="63">
                  <c:v>19841850</c:v>
                </c:pt>
                <c:pt idx="64">
                  <c:v>20476800</c:v>
                </c:pt>
                <c:pt idx="65">
                  <c:v>21121750</c:v>
                </c:pt>
                <c:pt idx="66">
                  <c:v>21776700</c:v>
                </c:pt>
                <c:pt idx="67">
                  <c:v>22441650</c:v>
                </c:pt>
                <c:pt idx="68">
                  <c:v>23116600</c:v>
                </c:pt>
                <c:pt idx="69">
                  <c:v>23801550</c:v>
                </c:pt>
                <c:pt idx="70">
                  <c:v>24496500</c:v>
                </c:pt>
                <c:pt idx="71">
                  <c:v>25201450</c:v>
                </c:pt>
                <c:pt idx="72">
                  <c:v>25916400</c:v>
                </c:pt>
                <c:pt idx="73">
                  <c:v>26641350</c:v>
                </c:pt>
                <c:pt idx="74">
                  <c:v>27376300</c:v>
                </c:pt>
                <c:pt idx="75">
                  <c:v>28121250</c:v>
                </c:pt>
                <c:pt idx="76">
                  <c:v>28876200</c:v>
                </c:pt>
                <c:pt idx="77">
                  <c:v>29641150</c:v>
                </c:pt>
                <c:pt idx="78">
                  <c:v>30416100</c:v>
                </c:pt>
                <c:pt idx="79">
                  <c:v>31201050</c:v>
                </c:pt>
                <c:pt idx="80">
                  <c:v>31996000</c:v>
                </c:pt>
                <c:pt idx="81">
                  <c:v>32800950</c:v>
                </c:pt>
                <c:pt idx="82">
                  <c:v>33615900</c:v>
                </c:pt>
                <c:pt idx="83">
                  <c:v>34440850</c:v>
                </c:pt>
                <c:pt idx="84">
                  <c:v>35275800</c:v>
                </c:pt>
                <c:pt idx="85">
                  <c:v>36120750</c:v>
                </c:pt>
                <c:pt idx="86">
                  <c:v>36975700</c:v>
                </c:pt>
                <c:pt idx="87">
                  <c:v>37840650</c:v>
                </c:pt>
                <c:pt idx="88">
                  <c:v>38715600</c:v>
                </c:pt>
                <c:pt idx="89">
                  <c:v>39600550</c:v>
                </c:pt>
                <c:pt idx="90">
                  <c:v>40495500</c:v>
                </c:pt>
                <c:pt idx="91">
                  <c:v>41400450</c:v>
                </c:pt>
                <c:pt idx="92">
                  <c:v>42315400</c:v>
                </c:pt>
                <c:pt idx="93">
                  <c:v>43240350</c:v>
                </c:pt>
                <c:pt idx="94">
                  <c:v>44175300</c:v>
                </c:pt>
                <c:pt idx="95">
                  <c:v>45120250</c:v>
                </c:pt>
                <c:pt idx="96">
                  <c:v>46075200</c:v>
                </c:pt>
                <c:pt idx="97">
                  <c:v>47040150</c:v>
                </c:pt>
                <c:pt idx="98">
                  <c:v>48015100</c:v>
                </c:pt>
                <c:pt idx="99">
                  <c:v>49000050</c:v>
                </c:pt>
                <c:pt idx="100">
                  <c:v>49995000</c:v>
                </c:pt>
                <c:pt idx="101">
                  <c:v>50999950</c:v>
                </c:pt>
                <c:pt idx="102">
                  <c:v>52014900</c:v>
                </c:pt>
                <c:pt idx="103">
                  <c:v>53039850</c:v>
                </c:pt>
                <c:pt idx="104">
                  <c:v>54074800</c:v>
                </c:pt>
                <c:pt idx="105">
                  <c:v>55119750</c:v>
                </c:pt>
                <c:pt idx="106">
                  <c:v>56174700</c:v>
                </c:pt>
                <c:pt idx="107">
                  <c:v>57239650</c:v>
                </c:pt>
                <c:pt idx="108">
                  <c:v>58314600</c:v>
                </c:pt>
                <c:pt idx="109">
                  <c:v>59399550</c:v>
                </c:pt>
                <c:pt idx="110">
                  <c:v>60494500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F4-314C-8DFF-794DF52EF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17867520"/>
        <c:axId val="-117864128"/>
      </c:lineChart>
      <c:catAx>
        <c:axId val="-117867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Data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7864128"/>
        <c:crosses val="autoZero"/>
        <c:auto val="1"/>
        <c:lblAlgn val="ctr"/>
        <c:lblOffset val="100"/>
        <c:noMultiLvlLbl val="0"/>
      </c:catAx>
      <c:valAx>
        <c:axId val="-1178641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Annotation </a:t>
                </a:r>
                <a:r>
                  <a:rPr lang="en-US" altLang="zh-CN" sz="2000"/>
                  <a:t>Cost</a:t>
                </a:r>
                <a:endParaRPr lang="en-US" sz="20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-11786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FF8FC-8473-4DFD-87CC-D576DA80B410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22161-F0FA-48FB-AB7F-FA9B9B1E1F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13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F8BDC-EE70-49A8-AC4D-2A85143B8F36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84ECE-54C3-44FD-9AE5-31DAF44B6F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84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84ECE-54C3-44FD-9AE5-31DAF44B6F5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202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84ECE-54C3-44FD-9AE5-31DAF44B6F5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399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Occluded person re-identification </a:t>
            </a:r>
            <a:r>
              <a:rPr lang="en-US" altLang="zh-CN" sz="1200" b="1" dirty="0"/>
              <a:t>aims to retrieve the person who was occluded by diversified obstacles </a:t>
            </a:r>
          </a:p>
          <a:p>
            <a:endParaRPr lang="en-US" altLang="zh-CN" sz="1200" b="1" dirty="0"/>
          </a:p>
          <a:p>
            <a:endParaRPr lang="en-US" altLang="zh-CN" sz="1200" b="1" dirty="0"/>
          </a:p>
          <a:p>
            <a:endParaRPr lang="en-US" altLang="zh-CN" sz="1200" b="1" dirty="0"/>
          </a:p>
          <a:p>
            <a:r>
              <a:rPr lang="en-US" altLang="zh-CN" sz="1200" b="1" dirty="0"/>
              <a:t>the main</a:t>
            </a:r>
            <a:r>
              <a:rPr lang="en-US" altLang="zh-CN" sz="1200" b="1" baseline="0" dirty="0"/>
              <a:t> challenge of this task is the diversified occlusions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6A605-8F29-47E7-A1EF-0024A094755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392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intuitive solution is to detect the non-occluded body parts and then match each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counterpart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separately. </a:t>
            </a:r>
            <a:r>
              <a:rPr lang="en-US" altLang="zh-CN" sz="1200" b="1" dirty="0">
                <a:latin typeface="Apple Braille" charset="0"/>
                <a:ea typeface="Apple Braille" charset="0"/>
                <a:cs typeface="Apple Braille" charset="0"/>
              </a:rPr>
              <a:t>Region extraction and  visibility estimation by heuristics may not be optimal and suffering a huge data bias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Apple Braille" charset="0"/>
              <a:ea typeface="Apple Braille" charset="0"/>
              <a:cs typeface="Apple Braille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intuitive solution is to detect the non-occluded body parts and then match the correspondents separately. </a:t>
            </a:r>
            <a:r>
              <a:rPr lang="en-US" altLang="zh-CN" sz="1200" b="1" dirty="0">
                <a:latin typeface="Apple Braille" charset="0"/>
                <a:ea typeface="Apple Braille" charset="0"/>
                <a:cs typeface="Apple Braille" charset="0"/>
              </a:rPr>
              <a:t>Region extraction and  visibility estimation by heuristics may not be optimal and suffering a huge data bias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6A605-8F29-47E7-A1EF-0024A094755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999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propose a </a:t>
            </a:r>
            <a:r>
              <a:rPr lang="en-US" altLang="zh-CN" dirty="0" err="1"/>
              <a:t>pvpm</a:t>
            </a:r>
            <a:r>
              <a:rPr lang="en-US" altLang="zh-CN" baseline="0" dirty="0"/>
              <a:t> method that jointly learn the pose-guided attention and part visibility in an end-to-end framework</a:t>
            </a:r>
          </a:p>
          <a:p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dirty="0"/>
              <a:t>We propose a </a:t>
            </a:r>
            <a:r>
              <a:rPr lang="en-US" altLang="zh-CN" dirty="0" err="1"/>
              <a:t>pvpm</a:t>
            </a:r>
            <a:r>
              <a:rPr lang="en-US" altLang="zh-CN" baseline="0" dirty="0"/>
              <a:t> method that jointly learn the feature with pose-guided attention and part visibility in an end-to-end framework</a:t>
            </a:r>
          </a:p>
          <a:p>
            <a:r>
              <a:rPr lang="en-US" altLang="zh-CN" baseline="0" dirty="0"/>
              <a:t>And We train the visibility predictor under a self-supervised manner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6A605-8F29-47E7-A1EF-0024A094755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179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PVPM generate</a:t>
            </a:r>
            <a:r>
              <a:rPr lang="en-US" altLang="zh-CN" baseline="0" dirty="0"/>
              <a:t> part attention maps and visibility with PGA and PVP module.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 And then weight the part distance with visibility score when calculating overall distance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PVPM generate</a:t>
            </a:r>
            <a:r>
              <a:rPr lang="en-US" altLang="zh-CN" baseline="0" dirty="0"/>
              <a:t> part attention maps and part visibility score with PGA and PVP module. And then weight the part distance with visibility score when calculating overall distance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6A605-8F29-47E7-A1EF-0024A094755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703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key</a:t>
            </a:r>
            <a:r>
              <a:rPr lang="en-US" altLang="zh-CN" baseline="0" dirty="0"/>
              <a:t> </a:t>
            </a:r>
            <a:r>
              <a:rPr lang="en-US" altLang="zh-CN" sz="1200" b="1" dirty="0"/>
              <a:t>challenge is how to train the</a:t>
            </a:r>
            <a:r>
              <a:rPr lang="en-US" altLang="zh-CN" sz="1200" b="1" baseline="0" dirty="0"/>
              <a:t> visibility predictor.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explore the part correspondence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self-mine visibility score via graph matching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 matching was introduced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pseudo label generation and optimize visibility predictor without data bias.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6A605-8F29-47E7-A1EF-0024A094755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524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self-mine visibility score via graph matching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We treat</a:t>
            </a:r>
            <a:r>
              <a:rPr lang="en-US" altLang="zh-CN" baseline="0" dirty="0"/>
              <a:t> a positive pair as two graphs and generating pseudo-label via graph matching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6A605-8F29-47E7-A1EF-0024A094755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289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 loss functions are employed to optimize the proposed method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6A605-8F29-47E7-A1EF-0024A094755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788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Finally, PVPM achieves superior performance on multiple occlusion datasets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6A605-8F29-47E7-A1EF-0024A094755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991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84ECE-54C3-44FD-9AE5-31DAF44B6F5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63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84ECE-54C3-44FD-9AE5-31DAF44B6F5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60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84ECE-54C3-44FD-9AE5-31DAF44B6F5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748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84ECE-54C3-44FD-9AE5-31DAF44B6F5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320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84ECE-54C3-44FD-9AE5-31DAF44B6F59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843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84ECE-54C3-44FD-9AE5-31DAF44B6F5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28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84ECE-54C3-44FD-9AE5-31DAF44B6F5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155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i="1" dirty="0">
                <a:solidFill>
                  <a:srgbClr val="333333"/>
                </a:solidFill>
                <a:latin typeface="Lato"/>
              </a:rPr>
              <a:t> </a:t>
            </a:r>
            <a:endParaRPr lang="en-US" dirty="0">
              <a:solidFill>
                <a:srgbClr val="000000"/>
              </a:solidFill>
              <a:latin typeface="+mn-lt"/>
              <a:cs typeface="Calibri" panose="020F0502020204030204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why we intend to replace the traditional train-once-and-deploy strategy with the human-in-the-loop training style.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Human-in-the-loop includes human feedback into the training loop of the model to help it improve faster, and in return, the model contributes to optimize every step of the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CCF82-E4A4-4DE6-A34A-3E5D9CBE995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995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4000" b="1" dirty="0"/>
              <a:t> </a:t>
            </a:r>
            <a:r>
              <a:rPr lang="en-US" sz="4000" b="1" kern="1200" dirty="0">
                <a:solidFill>
                  <a:srgbClr val="C00000"/>
                </a:solidFill>
                <a:effectLst/>
                <a:latin typeface="+mn-lt"/>
                <a:ea typeface="+mn-ea"/>
                <a:cs typeface="+mn-cs"/>
              </a:rPr>
              <a:t>For the proposed approach, we employ a similar structure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requires human to annotate few informative pedestrian pairs recommended via an adaptive sample selection strategy.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strategy is implemented through an agent network,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aims to sample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informative pairs with different inputs.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 function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to select one sample for label querying at each step, and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of the state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 should reflect the correlations among the query anchor and the gallery pool.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represent the state by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 similarity score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standard active learning approaches, we also use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uncertainty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the reward function, which is computed via the triplet distance.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CCF82-E4A4-4DE6-A34A-3E5D9CBE995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24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methodology of the proposed approach is as shown,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each query person and its corresponding gallery pool come, a deep network omega is employed to extract the features.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 similarity map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computed via the features and taken as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initial value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state function.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Later, the state is fed into the agent network pi, consisted by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full connected layers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outputs an optimal pair to the human annotator.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reduce the workload, we only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 the annotator to provide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 or negative feedback.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one way, this feedback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contributes to the revision of state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 by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strengthening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correlations of similar samples or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weakening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un-similar ones.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another way, the feedback is used to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the reward va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current action.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agent stops the recommendation process based on a pre-defined maximal annotation number.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several times, with enough pairwise data being collected, the re-identification model parameter can be fine-tuned with triplet loss function.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CCF82-E4A4-4DE6-A34A-3E5D9CBE995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03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future rewards(Rt+1, Rt+2, ...) discounted by a factor </a:t>
            </a:r>
            <a:r>
              <a:rPr lang="el-GR" dirty="0"/>
              <a:t>γ </a:t>
            </a:r>
            <a:r>
              <a:rPr lang="en-AU" dirty="0"/>
              <a:t>at time t can be calculated as</a:t>
            </a:r>
          </a:p>
          <a:p>
            <a:r>
              <a:rPr lang="en-AU" dirty="0"/>
              <a:t>Once Q∗ is learned, the optimal policy </a:t>
            </a:r>
            <a:r>
              <a:rPr lang="el-GR" dirty="0"/>
              <a:t>π ∗ </a:t>
            </a:r>
            <a:r>
              <a:rPr lang="en-AU" dirty="0"/>
              <a:t>can be directly inferred by selecting the action with the maximum Q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84ECE-54C3-44FD-9AE5-31DAF44B6F5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099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QIU</a:t>
            </a:r>
            <a:r>
              <a:rPr lang="zh-CN" altLang="en-US" dirty="0"/>
              <a:t> </a:t>
            </a:r>
            <a:r>
              <a:rPr lang="en-AU" dirty="0"/>
              <a:t>Query Instance Uncertainty </a:t>
            </a:r>
            <a:r>
              <a:rPr lang="zh-CN" altLang="en-US" dirty="0"/>
              <a:t>：</a:t>
            </a:r>
            <a:r>
              <a:rPr lang="en-AU" dirty="0"/>
              <a:t> strategy selects the samples with the highest uncertainty for querying</a:t>
            </a:r>
          </a:p>
          <a:p>
            <a:r>
              <a:rPr lang="en-AU" dirty="0"/>
              <a:t>Query By Committee (QBC), is a very effective active learning approach which learns an ensemble of hypotheses</a:t>
            </a:r>
            <a:r>
              <a:rPr lang="zh-CN" altLang="en-US" dirty="0"/>
              <a:t>， </a:t>
            </a:r>
            <a:r>
              <a:rPr lang="en-AU" dirty="0"/>
              <a:t> and queries the instances that cause maximum disagreement among the committee</a:t>
            </a:r>
          </a:p>
          <a:p>
            <a:r>
              <a:rPr lang="en-AU" dirty="0"/>
              <a:t>Graph Density [12] (GD), constructs graph structure to identify highly connected nodes and determine the most representative data for querying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CCF82-E4A4-4DE6-A34A-3E5D9CBE995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21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/>
          </p:cNvSpPr>
          <p:nvPr userDrawn="1"/>
        </p:nvSpPr>
        <p:spPr bwMode="auto">
          <a:xfrm>
            <a:off x="8054975" y="0"/>
            <a:ext cx="1089025" cy="266316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32" y="0"/>
              </a:cxn>
              <a:cxn ang="0">
                <a:pos x="1432" y="3492"/>
              </a:cxn>
              <a:cxn ang="0">
                <a:pos x="1419" y="3252"/>
              </a:cxn>
              <a:cxn ang="0">
                <a:pos x="1406" y="3024"/>
              </a:cxn>
              <a:cxn ang="0">
                <a:pos x="1393" y="2807"/>
              </a:cxn>
              <a:cxn ang="0">
                <a:pos x="1379" y="2601"/>
              </a:cxn>
              <a:cxn ang="0">
                <a:pos x="1364" y="2407"/>
              </a:cxn>
              <a:cxn ang="0">
                <a:pos x="1348" y="2222"/>
              </a:cxn>
              <a:cxn ang="0">
                <a:pos x="1330" y="2047"/>
              </a:cxn>
              <a:cxn ang="0">
                <a:pos x="1311" y="1881"/>
              </a:cxn>
              <a:cxn ang="0">
                <a:pos x="1291" y="1726"/>
              </a:cxn>
              <a:cxn ang="0">
                <a:pos x="1268" y="1580"/>
              </a:cxn>
              <a:cxn ang="0">
                <a:pos x="1245" y="1442"/>
              </a:cxn>
              <a:cxn ang="0">
                <a:pos x="1218" y="1313"/>
              </a:cxn>
              <a:cxn ang="0">
                <a:pos x="1190" y="1192"/>
              </a:cxn>
              <a:cxn ang="0">
                <a:pos x="1158" y="1078"/>
              </a:cxn>
              <a:cxn ang="0">
                <a:pos x="1125" y="973"/>
              </a:cxn>
              <a:cxn ang="0">
                <a:pos x="1089" y="873"/>
              </a:cxn>
              <a:cxn ang="0">
                <a:pos x="1049" y="781"/>
              </a:cxn>
              <a:cxn ang="0">
                <a:pos x="1007" y="696"/>
              </a:cxn>
              <a:cxn ang="0">
                <a:pos x="962" y="617"/>
              </a:cxn>
              <a:cxn ang="0">
                <a:pos x="913" y="544"/>
              </a:cxn>
              <a:cxn ang="0">
                <a:pos x="860" y="475"/>
              </a:cxn>
              <a:cxn ang="0">
                <a:pos x="804" y="413"/>
              </a:cxn>
              <a:cxn ang="0">
                <a:pos x="744" y="354"/>
              </a:cxn>
              <a:cxn ang="0">
                <a:pos x="680" y="301"/>
              </a:cxn>
              <a:cxn ang="0">
                <a:pos x="611" y="252"/>
              </a:cxn>
              <a:cxn ang="0">
                <a:pos x="539" y="206"/>
              </a:cxn>
              <a:cxn ang="0">
                <a:pos x="461" y="165"/>
              </a:cxn>
              <a:cxn ang="0">
                <a:pos x="379" y="128"/>
              </a:cxn>
              <a:cxn ang="0">
                <a:pos x="292" y="92"/>
              </a:cxn>
              <a:cxn ang="0">
                <a:pos x="200" y="59"/>
              </a:cxn>
              <a:cxn ang="0">
                <a:pos x="103" y="28"/>
              </a:cxn>
              <a:cxn ang="0">
                <a:pos x="0" y="0"/>
              </a:cxn>
            </a:cxnLst>
            <a:rect l="0" t="0" r="r" b="b"/>
            <a:pathLst>
              <a:path w="1432" h="3492">
                <a:moveTo>
                  <a:pt x="0" y="0"/>
                </a:moveTo>
                <a:lnTo>
                  <a:pt x="1432" y="0"/>
                </a:lnTo>
                <a:lnTo>
                  <a:pt x="1432" y="3492"/>
                </a:lnTo>
                <a:lnTo>
                  <a:pt x="1419" y="3252"/>
                </a:lnTo>
                <a:lnTo>
                  <a:pt x="1406" y="3024"/>
                </a:lnTo>
                <a:lnTo>
                  <a:pt x="1393" y="2807"/>
                </a:lnTo>
                <a:lnTo>
                  <a:pt x="1379" y="2601"/>
                </a:lnTo>
                <a:lnTo>
                  <a:pt x="1364" y="2407"/>
                </a:lnTo>
                <a:lnTo>
                  <a:pt x="1348" y="2222"/>
                </a:lnTo>
                <a:lnTo>
                  <a:pt x="1330" y="2047"/>
                </a:lnTo>
                <a:lnTo>
                  <a:pt x="1311" y="1881"/>
                </a:lnTo>
                <a:lnTo>
                  <a:pt x="1291" y="1726"/>
                </a:lnTo>
                <a:lnTo>
                  <a:pt x="1268" y="1580"/>
                </a:lnTo>
                <a:lnTo>
                  <a:pt x="1245" y="1442"/>
                </a:lnTo>
                <a:lnTo>
                  <a:pt x="1218" y="1313"/>
                </a:lnTo>
                <a:lnTo>
                  <a:pt x="1190" y="1192"/>
                </a:lnTo>
                <a:lnTo>
                  <a:pt x="1158" y="1078"/>
                </a:lnTo>
                <a:lnTo>
                  <a:pt x="1125" y="973"/>
                </a:lnTo>
                <a:lnTo>
                  <a:pt x="1089" y="873"/>
                </a:lnTo>
                <a:lnTo>
                  <a:pt x="1049" y="781"/>
                </a:lnTo>
                <a:lnTo>
                  <a:pt x="1007" y="696"/>
                </a:lnTo>
                <a:lnTo>
                  <a:pt x="962" y="617"/>
                </a:lnTo>
                <a:lnTo>
                  <a:pt x="913" y="544"/>
                </a:lnTo>
                <a:lnTo>
                  <a:pt x="860" y="475"/>
                </a:lnTo>
                <a:lnTo>
                  <a:pt x="804" y="413"/>
                </a:lnTo>
                <a:lnTo>
                  <a:pt x="744" y="354"/>
                </a:lnTo>
                <a:lnTo>
                  <a:pt x="680" y="301"/>
                </a:lnTo>
                <a:lnTo>
                  <a:pt x="611" y="252"/>
                </a:lnTo>
                <a:lnTo>
                  <a:pt x="539" y="206"/>
                </a:lnTo>
                <a:lnTo>
                  <a:pt x="461" y="165"/>
                </a:lnTo>
                <a:lnTo>
                  <a:pt x="379" y="128"/>
                </a:lnTo>
                <a:lnTo>
                  <a:pt x="292" y="92"/>
                </a:lnTo>
                <a:lnTo>
                  <a:pt x="200" y="59"/>
                </a:lnTo>
                <a:lnTo>
                  <a:pt x="103" y="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105"/>
          <p:cNvSpPr>
            <a:spLocks/>
          </p:cNvSpPr>
          <p:nvPr userDrawn="1"/>
        </p:nvSpPr>
        <p:spPr bwMode="auto">
          <a:xfrm>
            <a:off x="1295400" y="5715000"/>
            <a:ext cx="6858000" cy="914400"/>
          </a:xfrm>
          <a:custGeom>
            <a:avLst/>
            <a:gdLst/>
            <a:ahLst/>
            <a:cxnLst>
              <a:cxn ang="0">
                <a:pos x="17264" y="180"/>
              </a:cxn>
              <a:cxn ang="0">
                <a:pos x="16706" y="689"/>
              </a:cxn>
              <a:cxn ang="0">
                <a:pos x="15959" y="1141"/>
              </a:cxn>
              <a:cxn ang="0">
                <a:pos x="15050" y="1535"/>
              </a:cxn>
              <a:cxn ang="0">
                <a:pos x="14003" y="1871"/>
              </a:cxn>
              <a:cxn ang="0">
                <a:pos x="12844" y="2151"/>
              </a:cxn>
              <a:cxn ang="0">
                <a:pos x="11599" y="2374"/>
              </a:cxn>
              <a:cxn ang="0">
                <a:pos x="10294" y="2540"/>
              </a:cxn>
              <a:cxn ang="0">
                <a:pos x="8951" y="2649"/>
              </a:cxn>
              <a:cxn ang="0">
                <a:pos x="7599" y="2704"/>
              </a:cxn>
              <a:cxn ang="0">
                <a:pos x="6264" y="2702"/>
              </a:cxn>
              <a:cxn ang="0">
                <a:pos x="4968" y="2645"/>
              </a:cxn>
              <a:cxn ang="0">
                <a:pos x="3740" y="2534"/>
              </a:cxn>
              <a:cxn ang="0">
                <a:pos x="2603" y="2367"/>
              </a:cxn>
              <a:cxn ang="0">
                <a:pos x="1584" y="2147"/>
              </a:cxn>
              <a:cxn ang="0">
                <a:pos x="708" y="1871"/>
              </a:cxn>
              <a:cxn ang="0">
                <a:pos x="0" y="1543"/>
              </a:cxn>
              <a:cxn ang="0">
                <a:pos x="341" y="1635"/>
              </a:cxn>
              <a:cxn ang="0">
                <a:pos x="1155" y="1920"/>
              </a:cxn>
              <a:cxn ang="0">
                <a:pos x="2121" y="2151"/>
              </a:cxn>
              <a:cxn ang="0">
                <a:pos x="3215" y="2331"/>
              </a:cxn>
              <a:cxn ang="0">
                <a:pos x="4413" y="2457"/>
              </a:cxn>
              <a:cxn ang="0">
                <a:pos x="5686" y="2531"/>
              </a:cxn>
              <a:cxn ang="0">
                <a:pos x="7011" y="2550"/>
              </a:cxn>
              <a:cxn ang="0">
                <a:pos x="8361" y="2515"/>
              </a:cxn>
              <a:cxn ang="0">
                <a:pos x="9712" y="2426"/>
              </a:cxn>
              <a:cxn ang="0">
                <a:pos x="11037" y="2283"/>
              </a:cxn>
              <a:cxn ang="0">
                <a:pos x="12311" y="2084"/>
              </a:cxn>
              <a:cxn ang="0">
                <a:pos x="13509" y="1831"/>
              </a:cxn>
              <a:cxn ang="0">
                <a:pos x="14604" y="1522"/>
              </a:cxn>
              <a:cxn ang="0">
                <a:pos x="15571" y="1158"/>
              </a:cxn>
              <a:cxn ang="0">
                <a:pos x="16386" y="737"/>
              </a:cxn>
              <a:cxn ang="0">
                <a:pos x="17021" y="260"/>
              </a:cxn>
            </a:cxnLst>
            <a:rect l="0" t="0" r="r" b="b"/>
            <a:pathLst>
              <a:path w="17264" h="2710">
                <a:moveTo>
                  <a:pt x="17264" y="0"/>
                </a:moveTo>
                <a:lnTo>
                  <a:pt x="17264" y="180"/>
                </a:lnTo>
                <a:lnTo>
                  <a:pt x="17010" y="442"/>
                </a:lnTo>
                <a:lnTo>
                  <a:pt x="16706" y="689"/>
                </a:lnTo>
                <a:lnTo>
                  <a:pt x="16354" y="923"/>
                </a:lnTo>
                <a:lnTo>
                  <a:pt x="15959" y="1141"/>
                </a:lnTo>
                <a:lnTo>
                  <a:pt x="15524" y="1345"/>
                </a:lnTo>
                <a:lnTo>
                  <a:pt x="15050" y="1535"/>
                </a:lnTo>
                <a:lnTo>
                  <a:pt x="14543" y="1710"/>
                </a:lnTo>
                <a:lnTo>
                  <a:pt x="14003" y="1871"/>
                </a:lnTo>
                <a:lnTo>
                  <a:pt x="13437" y="2018"/>
                </a:lnTo>
                <a:lnTo>
                  <a:pt x="12844" y="2151"/>
                </a:lnTo>
                <a:lnTo>
                  <a:pt x="12232" y="2269"/>
                </a:lnTo>
                <a:lnTo>
                  <a:pt x="11599" y="2374"/>
                </a:lnTo>
                <a:lnTo>
                  <a:pt x="10952" y="2464"/>
                </a:lnTo>
                <a:lnTo>
                  <a:pt x="10294" y="2540"/>
                </a:lnTo>
                <a:lnTo>
                  <a:pt x="9625" y="2602"/>
                </a:lnTo>
                <a:lnTo>
                  <a:pt x="8951" y="2649"/>
                </a:lnTo>
                <a:lnTo>
                  <a:pt x="8275" y="2684"/>
                </a:lnTo>
                <a:lnTo>
                  <a:pt x="7599" y="2704"/>
                </a:lnTo>
                <a:lnTo>
                  <a:pt x="6928" y="2710"/>
                </a:lnTo>
                <a:lnTo>
                  <a:pt x="6264" y="2702"/>
                </a:lnTo>
                <a:lnTo>
                  <a:pt x="5609" y="2681"/>
                </a:lnTo>
                <a:lnTo>
                  <a:pt x="4968" y="2645"/>
                </a:lnTo>
                <a:lnTo>
                  <a:pt x="4344" y="2597"/>
                </a:lnTo>
                <a:lnTo>
                  <a:pt x="3740" y="2534"/>
                </a:lnTo>
                <a:lnTo>
                  <a:pt x="3158" y="2457"/>
                </a:lnTo>
                <a:lnTo>
                  <a:pt x="2603" y="2367"/>
                </a:lnTo>
                <a:lnTo>
                  <a:pt x="2077" y="2264"/>
                </a:lnTo>
                <a:lnTo>
                  <a:pt x="1584" y="2147"/>
                </a:lnTo>
                <a:lnTo>
                  <a:pt x="1126" y="2016"/>
                </a:lnTo>
                <a:lnTo>
                  <a:pt x="708" y="1871"/>
                </a:lnTo>
                <a:lnTo>
                  <a:pt x="331" y="1714"/>
                </a:lnTo>
                <a:lnTo>
                  <a:pt x="0" y="1543"/>
                </a:lnTo>
                <a:lnTo>
                  <a:pt x="0" y="1474"/>
                </a:lnTo>
                <a:lnTo>
                  <a:pt x="341" y="1635"/>
                </a:lnTo>
                <a:lnTo>
                  <a:pt x="727" y="1784"/>
                </a:lnTo>
                <a:lnTo>
                  <a:pt x="1155" y="1920"/>
                </a:lnTo>
                <a:lnTo>
                  <a:pt x="1621" y="2042"/>
                </a:lnTo>
                <a:lnTo>
                  <a:pt x="2121" y="2151"/>
                </a:lnTo>
                <a:lnTo>
                  <a:pt x="2654" y="2249"/>
                </a:lnTo>
                <a:lnTo>
                  <a:pt x="3215" y="2331"/>
                </a:lnTo>
                <a:lnTo>
                  <a:pt x="3803" y="2401"/>
                </a:lnTo>
                <a:lnTo>
                  <a:pt x="4413" y="2457"/>
                </a:lnTo>
                <a:lnTo>
                  <a:pt x="5041" y="2500"/>
                </a:lnTo>
                <a:lnTo>
                  <a:pt x="5686" y="2531"/>
                </a:lnTo>
                <a:lnTo>
                  <a:pt x="6343" y="2547"/>
                </a:lnTo>
                <a:lnTo>
                  <a:pt x="7011" y="2550"/>
                </a:lnTo>
                <a:lnTo>
                  <a:pt x="7685" y="2539"/>
                </a:lnTo>
                <a:lnTo>
                  <a:pt x="8361" y="2515"/>
                </a:lnTo>
                <a:lnTo>
                  <a:pt x="9039" y="2478"/>
                </a:lnTo>
                <a:lnTo>
                  <a:pt x="9712" y="2426"/>
                </a:lnTo>
                <a:lnTo>
                  <a:pt x="10379" y="2361"/>
                </a:lnTo>
                <a:lnTo>
                  <a:pt x="11037" y="2283"/>
                </a:lnTo>
                <a:lnTo>
                  <a:pt x="11682" y="2190"/>
                </a:lnTo>
                <a:lnTo>
                  <a:pt x="12311" y="2084"/>
                </a:lnTo>
                <a:lnTo>
                  <a:pt x="12921" y="1964"/>
                </a:lnTo>
                <a:lnTo>
                  <a:pt x="13509" y="1831"/>
                </a:lnTo>
                <a:lnTo>
                  <a:pt x="14070" y="1683"/>
                </a:lnTo>
                <a:lnTo>
                  <a:pt x="14604" y="1522"/>
                </a:lnTo>
                <a:lnTo>
                  <a:pt x="15105" y="1347"/>
                </a:lnTo>
                <a:lnTo>
                  <a:pt x="15571" y="1158"/>
                </a:lnTo>
                <a:lnTo>
                  <a:pt x="15999" y="954"/>
                </a:lnTo>
                <a:lnTo>
                  <a:pt x="16386" y="737"/>
                </a:lnTo>
                <a:lnTo>
                  <a:pt x="16728" y="506"/>
                </a:lnTo>
                <a:lnTo>
                  <a:pt x="17021" y="260"/>
                </a:lnTo>
                <a:lnTo>
                  <a:pt x="17264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0000"/>
                </a:schemeClr>
              </a:gs>
              <a:gs pos="50000">
                <a:schemeClr val="accent2"/>
              </a:gs>
              <a:gs pos="100000">
                <a:schemeClr val="bg1">
                  <a:alpha val="30000"/>
                </a:schemeClr>
              </a:gs>
            </a:gsLst>
            <a:lin ang="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/>
          <p:cNvGrpSpPr/>
          <p:nvPr userDrawn="1"/>
        </p:nvGrpSpPr>
        <p:grpSpPr>
          <a:xfrm rot="10800000">
            <a:off x="0" y="4520045"/>
            <a:ext cx="2057400" cy="2337955"/>
            <a:chOff x="7467600" y="0"/>
            <a:chExt cx="1676400" cy="1905000"/>
          </a:xfrm>
        </p:grpSpPr>
        <p:sp>
          <p:nvSpPr>
            <p:cNvPr id="16" name="Teardrop 15"/>
            <p:cNvSpPr/>
            <p:nvPr userDrawn="1"/>
          </p:nvSpPr>
          <p:spPr>
            <a:xfrm>
              <a:off x="7620000" y="381000"/>
              <a:ext cx="1524000" cy="1524000"/>
            </a:xfrm>
            <a:prstGeom prst="teardrop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ardrop 14"/>
            <p:cNvSpPr/>
            <p:nvPr userDrawn="1"/>
          </p:nvSpPr>
          <p:spPr>
            <a:xfrm>
              <a:off x="7467600" y="0"/>
              <a:ext cx="1143000" cy="1143000"/>
            </a:xfrm>
            <a:prstGeom prst="teardrop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ardrop 13"/>
            <p:cNvSpPr/>
            <p:nvPr userDrawn="1"/>
          </p:nvSpPr>
          <p:spPr>
            <a:xfrm>
              <a:off x="7772400" y="0"/>
              <a:ext cx="1371600" cy="1371600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6781801" y="3975905"/>
            <a:ext cx="2033178" cy="2590798"/>
            <a:chOff x="5123427" y="2586247"/>
            <a:chExt cx="3113140" cy="3966952"/>
          </a:xfrm>
        </p:grpSpPr>
        <p:sp>
          <p:nvSpPr>
            <p:cNvPr id="1034" name="Freeform 10"/>
            <p:cNvSpPr>
              <a:spLocks/>
            </p:cNvSpPr>
            <p:nvPr userDrawn="1"/>
          </p:nvSpPr>
          <p:spPr bwMode="auto">
            <a:xfrm>
              <a:off x="5123427" y="2633869"/>
              <a:ext cx="1201172" cy="3890755"/>
            </a:xfrm>
            <a:custGeom>
              <a:avLst/>
              <a:gdLst/>
              <a:ahLst/>
              <a:cxnLst>
                <a:cxn ang="0">
                  <a:pos x="272" y="264"/>
                </a:cxn>
                <a:cxn ang="0">
                  <a:pos x="256" y="324"/>
                </a:cxn>
                <a:cxn ang="0">
                  <a:pos x="252" y="382"/>
                </a:cxn>
                <a:cxn ang="0">
                  <a:pos x="248" y="446"/>
                </a:cxn>
                <a:cxn ang="0">
                  <a:pos x="254" y="478"/>
                </a:cxn>
                <a:cxn ang="0">
                  <a:pos x="254" y="530"/>
                </a:cxn>
                <a:cxn ang="0">
                  <a:pos x="234" y="606"/>
                </a:cxn>
                <a:cxn ang="0">
                  <a:pos x="208" y="746"/>
                </a:cxn>
                <a:cxn ang="0">
                  <a:pos x="206" y="814"/>
                </a:cxn>
                <a:cxn ang="0">
                  <a:pos x="198" y="830"/>
                </a:cxn>
                <a:cxn ang="0">
                  <a:pos x="208" y="844"/>
                </a:cxn>
                <a:cxn ang="0">
                  <a:pos x="240" y="860"/>
                </a:cxn>
                <a:cxn ang="0">
                  <a:pos x="240" y="876"/>
                </a:cxn>
                <a:cxn ang="0">
                  <a:pos x="234" y="882"/>
                </a:cxn>
                <a:cxn ang="0">
                  <a:pos x="212" y="888"/>
                </a:cxn>
                <a:cxn ang="0">
                  <a:pos x="194" y="882"/>
                </a:cxn>
                <a:cxn ang="0">
                  <a:pos x="164" y="872"/>
                </a:cxn>
                <a:cxn ang="0">
                  <a:pos x="152" y="884"/>
                </a:cxn>
                <a:cxn ang="0">
                  <a:pos x="120" y="894"/>
                </a:cxn>
                <a:cxn ang="0">
                  <a:pos x="92" y="886"/>
                </a:cxn>
                <a:cxn ang="0">
                  <a:pos x="86" y="880"/>
                </a:cxn>
                <a:cxn ang="0">
                  <a:pos x="84" y="852"/>
                </a:cxn>
                <a:cxn ang="0">
                  <a:pos x="70" y="842"/>
                </a:cxn>
                <a:cxn ang="0">
                  <a:pos x="72" y="814"/>
                </a:cxn>
                <a:cxn ang="0">
                  <a:pos x="60" y="766"/>
                </a:cxn>
                <a:cxn ang="0">
                  <a:pos x="52" y="694"/>
                </a:cxn>
                <a:cxn ang="0">
                  <a:pos x="50" y="626"/>
                </a:cxn>
                <a:cxn ang="0">
                  <a:pos x="50" y="500"/>
                </a:cxn>
                <a:cxn ang="0">
                  <a:pos x="42" y="432"/>
                </a:cxn>
                <a:cxn ang="0">
                  <a:pos x="36" y="422"/>
                </a:cxn>
                <a:cxn ang="0">
                  <a:pos x="42" y="414"/>
                </a:cxn>
                <a:cxn ang="0">
                  <a:pos x="36" y="406"/>
                </a:cxn>
                <a:cxn ang="0">
                  <a:pos x="24" y="392"/>
                </a:cxn>
                <a:cxn ang="0">
                  <a:pos x="12" y="366"/>
                </a:cxn>
                <a:cxn ang="0">
                  <a:pos x="4" y="338"/>
                </a:cxn>
                <a:cxn ang="0">
                  <a:pos x="4" y="272"/>
                </a:cxn>
                <a:cxn ang="0">
                  <a:pos x="30" y="186"/>
                </a:cxn>
                <a:cxn ang="0">
                  <a:pos x="66" y="142"/>
                </a:cxn>
                <a:cxn ang="0">
                  <a:pos x="114" y="128"/>
                </a:cxn>
                <a:cxn ang="0">
                  <a:pos x="128" y="126"/>
                </a:cxn>
                <a:cxn ang="0">
                  <a:pos x="142" y="128"/>
                </a:cxn>
                <a:cxn ang="0">
                  <a:pos x="152" y="100"/>
                </a:cxn>
                <a:cxn ang="0">
                  <a:pos x="146" y="88"/>
                </a:cxn>
                <a:cxn ang="0">
                  <a:pos x="146" y="72"/>
                </a:cxn>
                <a:cxn ang="0">
                  <a:pos x="152" y="60"/>
                </a:cxn>
                <a:cxn ang="0">
                  <a:pos x="144" y="42"/>
                </a:cxn>
                <a:cxn ang="0">
                  <a:pos x="146" y="34"/>
                </a:cxn>
                <a:cxn ang="0">
                  <a:pos x="168" y="8"/>
                </a:cxn>
                <a:cxn ang="0">
                  <a:pos x="186" y="4"/>
                </a:cxn>
                <a:cxn ang="0">
                  <a:pos x="192" y="2"/>
                </a:cxn>
                <a:cxn ang="0">
                  <a:pos x="220" y="6"/>
                </a:cxn>
                <a:cxn ang="0">
                  <a:pos x="232" y="16"/>
                </a:cxn>
                <a:cxn ang="0">
                  <a:pos x="248" y="38"/>
                </a:cxn>
                <a:cxn ang="0">
                  <a:pos x="250" y="64"/>
                </a:cxn>
                <a:cxn ang="0">
                  <a:pos x="240" y="70"/>
                </a:cxn>
                <a:cxn ang="0">
                  <a:pos x="232" y="88"/>
                </a:cxn>
                <a:cxn ang="0">
                  <a:pos x="214" y="128"/>
                </a:cxn>
                <a:cxn ang="0">
                  <a:pos x="220" y="150"/>
                </a:cxn>
                <a:cxn ang="0">
                  <a:pos x="256" y="172"/>
                </a:cxn>
                <a:cxn ang="0">
                  <a:pos x="276" y="216"/>
                </a:cxn>
              </a:cxnLst>
              <a:rect l="0" t="0" r="r" b="b"/>
              <a:pathLst>
                <a:path w="276" h="894">
                  <a:moveTo>
                    <a:pt x="276" y="216"/>
                  </a:moveTo>
                  <a:lnTo>
                    <a:pt x="276" y="216"/>
                  </a:lnTo>
                  <a:lnTo>
                    <a:pt x="272" y="264"/>
                  </a:lnTo>
                  <a:lnTo>
                    <a:pt x="272" y="264"/>
                  </a:lnTo>
                  <a:lnTo>
                    <a:pt x="256" y="324"/>
                  </a:lnTo>
                  <a:lnTo>
                    <a:pt x="256" y="324"/>
                  </a:lnTo>
                  <a:lnTo>
                    <a:pt x="252" y="346"/>
                  </a:lnTo>
                  <a:lnTo>
                    <a:pt x="252" y="382"/>
                  </a:lnTo>
                  <a:lnTo>
                    <a:pt x="252" y="382"/>
                  </a:lnTo>
                  <a:lnTo>
                    <a:pt x="252" y="406"/>
                  </a:lnTo>
                  <a:lnTo>
                    <a:pt x="252" y="426"/>
                  </a:lnTo>
                  <a:lnTo>
                    <a:pt x="248" y="446"/>
                  </a:lnTo>
                  <a:lnTo>
                    <a:pt x="248" y="446"/>
                  </a:lnTo>
                  <a:lnTo>
                    <a:pt x="254" y="478"/>
                  </a:lnTo>
                  <a:lnTo>
                    <a:pt x="254" y="478"/>
                  </a:lnTo>
                  <a:lnTo>
                    <a:pt x="256" y="506"/>
                  </a:lnTo>
                  <a:lnTo>
                    <a:pt x="254" y="530"/>
                  </a:lnTo>
                  <a:lnTo>
                    <a:pt x="254" y="530"/>
                  </a:lnTo>
                  <a:lnTo>
                    <a:pt x="240" y="584"/>
                  </a:lnTo>
                  <a:lnTo>
                    <a:pt x="240" y="584"/>
                  </a:lnTo>
                  <a:lnTo>
                    <a:pt x="234" y="606"/>
                  </a:lnTo>
                  <a:lnTo>
                    <a:pt x="224" y="658"/>
                  </a:lnTo>
                  <a:lnTo>
                    <a:pt x="224" y="658"/>
                  </a:lnTo>
                  <a:lnTo>
                    <a:pt x="208" y="746"/>
                  </a:lnTo>
                  <a:lnTo>
                    <a:pt x="208" y="746"/>
                  </a:lnTo>
                  <a:lnTo>
                    <a:pt x="206" y="772"/>
                  </a:lnTo>
                  <a:lnTo>
                    <a:pt x="206" y="814"/>
                  </a:lnTo>
                  <a:lnTo>
                    <a:pt x="196" y="822"/>
                  </a:lnTo>
                  <a:lnTo>
                    <a:pt x="196" y="822"/>
                  </a:lnTo>
                  <a:lnTo>
                    <a:pt x="198" y="830"/>
                  </a:lnTo>
                  <a:lnTo>
                    <a:pt x="200" y="836"/>
                  </a:lnTo>
                  <a:lnTo>
                    <a:pt x="200" y="836"/>
                  </a:lnTo>
                  <a:lnTo>
                    <a:pt x="208" y="844"/>
                  </a:lnTo>
                  <a:lnTo>
                    <a:pt x="218" y="852"/>
                  </a:lnTo>
                  <a:lnTo>
                    <a:pt x="218" y="852"/>
                  </a:lnTo>
                  <a:lnTo>
                    <a:pt x="240" y="860"/>
                  </a:lnTo>
                  <a:lnTo>
                    <a:pt x="240" y="860"/>
                  </a:lnTo>
                  <a:lnTo>
                    <a:pt x="242" y="868"/>
                  </a:lnTo>
                  <a:lnTo>
                    <a:pt x="240" y="876"/>
                  </a:lnTo>
                  <a:lnTo>
                    <a:pt x="240" y="876"/>
                  </a:lnTo>
                  <a:lnTo>
                    <a:pt x="238" y="880"/>
                  </a:lnTo>
                  <a:lnTo>
                    <a:pt x="234" y="882"/>
                  </a:lnTo>
                  <a:lnTo>
                    <a:pt x="220" y="886"/>
                  </a:lnTo>
                  <a:lnTo>
                    <a:pt x="220" y="886"/>
                  </a:lnTo>
                  <a:lnTo>
                    <a:pt x="212" y="888"/>
                  </a:lnTo>
                  <a:lnTo>
                    <a:pt x="204" y="886"/>
                  </a:lnTo>
                  <a:lnTo>
                    <a:pt x="204" y="886"/>
                  </a:lnTo>
                  <a:lnTo>
                    <a:pt x="194" y="882"/>
                  </a:lnTo>
                  <a:lnTo>
                    <a:pt x="184" y="880"/>
                  </a:lnTo>
                  <a:lnTo>
                    <a:pt x="184" y="880"/>
                  </a:lnTo>
                  <a:lnTo>
                    <a:pt x="164" y="872"/>
                  </a:lnTo>
                  <a:lnTo>
                    <a:pt x="164" y="872"/>
                  </a:lnTo>
                  <a:lnTo>
                    <a:pt x="152" y="870"/>
                  </a:lnTo>
                  <a:lnTo>
                    <a:pt x="152" y="884"/>
                  </a:lnTo>
                  <a:lnTo>
                    <a:pt x="148" y="894"/>
                  </a:lnTo>
                  <a:lnTo>
                    <a:pt x="148" y="894"/>
                  </a:lnTo>
                  <a:lnTo>
                    <a:pt x="120" y="894"/>
                  </a:lnTo>
                  <a:lnTo>
                    <a:pt x="120" y="894"/>
                  </a:lnTo>
                  <a:lnTo>
                    <a:pt x="108" y="892"/>
                  </a:lnTo>
                  <a:lnTo>
                    <a:pt x="92" y="886"/>
                  </a:lnTo>
                  <a:lnTo>
                    <a:pt x="92" y="886"/>
                  </a:lnTo>
                  <a:lnTo>
                    <a:pt x="88" y="884"/>
                  </a:lnTo>
                  <a:lnTo>
                    <a:pt x="86" y="880"/>
                  </a:lnTo>
                  <a:lnTo>
                    <a:pt x="84" y="874"/>
                  </a:lnTo>
                  <a:lnTo>
                    <a:pt x="84" y="866"/>
                  </a:lnTo>
                  <a:lnTo>
                    <a:pt x="84" y="852"/>
                  </a:lnTo>
                  <a:lnTo>
                    <a:pt x="84" y="852"/>
                  </a:lnTo>
                  <a:lnTo>
                    <a:pt x="74" y="848"/>
                  </a:lnTo>
                  <a:lnTo>
                    <a:pt x="70" y="842"/>
                  </a:lnTo>
                  <a:lnTo>
                    <a:pt x="70" y="842"/>
                  </a:lnTo>
                  <a:lnTo>
                    <a:pt x="72" y="838"/>
                  </a:lnTo>
                  <a:lnTo>
                    <a:pt x="72" y="814"/>
                  </a:lnTo>
                  <a:lnTo>
                    <a:pt x="72" y="814"/>
                  </a:lnTo>
                  <a:lnTo>
                    <a:pt x="60" y="766"/>
                  </a:lnTo>
                  <a:lnTo>
                    <a:pt x="60" y="766"/>
                  </a:lnTo>
                  <a:lnTo>
                    <a:pt x="56" y="754"/>
                  </a:lnTo>
                  <a:lnTo>
                    <a:pt x="54" y="738"/>
                  </a:lnTo>
                  <a:lnTo>
                    <a:pt x="52" y="694"/>
                  </a:lnTo>
                  <a:lnTo>
                    <a:pt x="52" y="694"/>
                  </a:lnTo>
                  <a:lnTo>
                    <a:pt x="50" y="626"/>
                  </a:lnTo>
                  <a:lnTo>
                    <a:pt x="50" y="626"/>
                  </a:lnTo>
                  <a:lnTo>
                    <a:pt x="50" y="538"/>
                  </a:lnTo>
                  <a:lnTo>
                    <a:pt x="50" y="538"/>
                  </a:lnTo>
                  <a:lnTo>
                    <a:pt x="50" y="500"/>
                  </a:lnTo>
                  <a:lnTo>
                    <a:pt x="56" y="448"/>
                  </a:lnTo>
                  <a:lnTo>
                    <a:pt x="56" y="448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38" y="424"/>
                  </a:lnTo>
                  <a:lnTo>
                    <a:pt x="36" y="422"/>
                  </a:lnTo>
                  <a:lnTo>
                    <a:pt x="38" y="418"/>
                  </a:lnTo>
                  <a:lnTo>
                    <a:pt x="38" y="418"/>
                  </a:lnTo>
                  <a:lnTo>
                    <a:pt x="42" y="414"/>
                  </a:lnTo>
                  <a:lnTo>
                    <a:pt x="42" y="414"/>
                  </a:lnTo>
                  <a:lnTo>
                    <a:pt x="40" y="410"/>
                  </a:lnTo>
                  <a:lnTo>
                    <a:pt x="36" y="406"/>
                  </a:lnTo>
                  <a:lnTo>
                    <a:pt x="36" y="406"/>
                  </a:lnTo>
                  <a:lnTo>
                    <a:pt x="24" y="392"/>
                  </a:lnTo>
                  <a:lnTo>
                    <a:pt x="24" y="392"/>
                  </a:lnTo>
                  <a:lnTo>
                    <a:pt x="18" y="382"/>
                  </a:lnTo>
                  <a:lnTo>
                    <a:pt x="12" y="366"/>
                  </a:lnTo>
                  <a:lnTo>
                    <a:pt x="12" y="366"/>
                  </a:lnTo>
                  <a:lnTo>
                    <a:pt x="12" y="350"/>
                  </a:lnTo>
                  <a:lnTo>
                    <a:pt x="12" y="350"/>
                  </a:lnTo>
                  <a:lnTo>
                    <a:pt x="4" y="338"/>
                  </a:lnTo>
                  <a:lnTo>
                    <a:pt x="0" y="322"/>
                  </a:lnTo>
                  <a:lnTo>
                    <a:pt x="4" y="272"/>
                  </a:lnTo>
                  <a:lnTo>
                    <a:pt x="4" y="272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30" y="186"/>
                  </a:lnTo>
                  <a:lnTo>
                    <a:pt x="40" y="168"/>
                  </a:lnTo>
                  <a:lnTo>
                    <a:pt x="52" y="154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86" y="13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20" y="126"/>
                  </a:lnTo>
                  <a:lnTo>
                    <a:pt x="128" y="126"/>
                  </a:lnTo>
                  <a:lnTo>
                    <a:pt x="134" y="126"/>
                  </a:lnTo>
                  <a:lnTo>
                    <a:pt x="142" y="128"/>
                  </a:lnTo>
                  <a:lnTo>
                    <a:pt x="142" y="128"/>
                  </a:lnTo>
                  <a:lnTo>
                    <a:pt x="150" y="108"/>
                  </a:lnTo>
                  <a:lnTo>
                    <a:pt x="150" y="108"/>
                  </a:lnTo>
                  <a:lnTo>
                    <a:pt x="152" y="100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46" y="88"/>
                  </a:lnTo>
                  <a:lnTo>
                    <a:pt x="146" y="82"/>
                  </a:lnTo>
                  <a:lnTo>
                    <a:pt x="146" y="82"/>
                  </a:lnTo>
                  <a:lnTo>
                    <a:pt x="146" y="72"/>
                  </a:lnTo>
                  <a:lnTo>
                    <a:pt x="148" y="64"/>
                  </a:lnTo>
                  <a:lnTo>
                    <a:pt x="148" y="64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46" y="50"/>
                  </a:lnTo>
                  <a:lnTo>
                    <a:pt x="144" y="42"/>
                  </a:lnTo>
                  <a:lnTo>
                    <a:pt x="144" y="42"/>
                  </a:lnTo>
                  <a:lnTo>
                    <a:pt x="144" y="38"/>
                  </a:lnTo>
                  <a:lnTo>
                    <a:pt x="146" y="34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68" y="8"/>
                  </a:lnTo>
                  <a:lnTo>
                    <a:pt x="168" y="8"/>
                  </a:lnTo>
                  <a:lnTo>
                    <a:pt x="178" y="4"/>
                  </a:lnTo>
                  <a:lnTo>
                    <a:pt x="186" y="4"/>
                  </a:lnTo>
                  <a:lnTo>
                    <a:pt x="186" y="4"/>
                  </a:lnTo>
                  <a:lnTo>
                    <a:pt x="190" y="4"/>
                  </a:lnTo>
                  <a:lnTo>
                    <a:pt x="192" y="2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20" y="6"/>
                  </a:lnTo>
                  <a:lnTo>
                    <a:pt x="220" y="6"/>
                  </a:lnTo>
                  <a:lnTo>
                    <a:pt x="226" y="8"/>
                  </a:lnTo>
                  <a:lnTo>
                    <a:pt x="232" y="16"/>
                  </a:lnTo>
                  <a:lnTo>
                    <a:pt x="240" y="26"/>
                  </a:lnTo>
                  <a:lnTo>
                    <a:pt x="248" y="38"/>
                  </a:lnTo>
                  <a:lnTo>
                    <a:pt x="248" y="38"/>
                  </a:lnTo>
                  <a:lnTo>
                    <a:pt x="250" y="48"/>
                  </a:lnTo>
                  <a:lnTo>
                    <a:pt x="252" y="56"/>
                  </a:lnTo>
                  <a:lnTo>
                    <a:pt x="250" y="64"/>
                  </a:lnTo>
                  <a:lnTo>
                    <a:pt x="244" y="68"/>
                  </a:lnTo>
                  <a:lnTo>
                    <a:pt x="244" y="68"/>
                  </a:lnTo>
                  <a:lnTo>
                    <a:pt x="240" y="70"/>
                  </a:lnTo>
                  <a:lnTo>
                    <a:pt x="238" y="72"/>
                  </a:lnTo>
                  <a:lnTo>
                    <a:pt x="232" y="88"/>
                  </a:lnTo>
                  <a:lnTo>
                    <a:pt x="232" y="88"/>
                  </a:lnTo>
                  <a:lnTo>
                    <a:pt x="232" y="98"/>
                  </a:lnTo>
                  <a:lnTo>
                    <a:pt x="230" y="110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08" y="140"/>
                  </a:lnTo>
                  <a:lnTo>
                    <a:pt x="220" y="150"/>
                  </a:lnTo>
                  <a:lnTo>
                    <a:pt x="220" y="150"/>
                  </a:lnTo>
                  <a:lnTo>
                    <a:pt x="256" y="172"/>
                  </a:lnTo>
                  <a:lnTo>
                    <a:pt x="256" y="172"/>
                  </a:lnTo>
                  <a:lnTo>
                    <a:pt x="272" y="192"/>
                  </a:lnTo>
                  <a:lnTo>
                    <a:pt x="272" y="192"/>
                  </a:lnTo>
                  <a:lnTo>
                    <a:pt x="276" y="216"/>
                  </a:lnTo>
                  <a:lnTo>
                    <a:pt x="276" y="21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6705599" y="2586247"/>
              <a:ext cx="1096722" cy="3890753"/>
            </a:xfrm>
            <a:custGeom>
              <a:avLst/>
              <a:gdLst/>
              <a:ahLst/>
              <a:cxnLst>
                <a:cxn ang="0">
                  <a:pos x="252" y="290"/>
                </a:cxn>
                <a:cxn ang="0">
                  <a:pos x="236" y="342"/>
                </a:cxn>
                <a:cxn ang="0">
                  <a:pos x="230" y="392"/>
                </a:cxn>
                <a:cxn ang="0">
                  <a:pos x="232" y="444"/>
                </a:cxn>
                <a:cxn ang="0">
                  <a:pos x="232" y="484"/>
                </a:cxn>
                <a:cxn ang="0">
                  <a:pos x="216" y="588"/>
                </a:cxn>
                <a:cxn ang="0">
                  <a:pos x="212" y="646"/>
                </a:cxn>
                <a:cxn ang="0">
                  <a:pos x="220" y="722"/>
                </a:cxn>
                <a:cxn ang="0">
                  <a:pos x="222" y="794"/>
                </a:cxn>
                <a:cxn ang="0">
                  <a:pos x="212" y="836"/>
                </a:cxn>
                <a:cxn ang="0">
                  <a:pos x="222" y="866"/>
                </a:cxn>
                <a:cxn ang="0">
                  <a:pos x="220" y="888"/>
                </a:cxn>
                <a:cxn ang="0">
                  <a:pos x="208" y="894"/>
                </a:cxn>
                <a:cxn ang="0">
                  <a:pos x="182" y="890"/>
                </a:cxn>
                <a:cxn ang="0">
                  <a:pos x="176" y="850"/>
                </a:cxn>
                <a:cxn ang="0">
                  <a:pos x="158" y="828"/>
                </a:cxn>
                <a:cxn ang="0">
                  <a:pos x="154" y="728"/>
                </a:cxn>
                <a:cxn ang="0">
                  <a:pos x="150" y="706"/>
                </a:cxn>
                <a:cxn ang="0">
                  <a:pos x="120" y="540"/>
                </a:cxn>
                <a:cxn ang="0">
                  <a:pos x="108" y="686"/>
                </a:cxn>
                <a:cxn ang="0">
                  <a:pos x="108" y="820"/>
                </a:cxn>
                <a:cxn ang="0">
                  <a:pos x="80" y="866"/>
                </a:cxn>
                <a:cxn ang="0">
                  <a:pos x="66" y="882"/>
                </a:cxn>
                <a:cxn ang="0">
                  <a:pos x="22" y="884"/>
                </a:cxn>
                <a:cxn ang="0">
                  <a:pos x="12" y="878"/>
                </a:cxn>
                <a:cxn ang="0">
                  <a:pos x="26" y="862"/>
                </a:cxn>
                <a:cxn ang="0">
                  <a:pos x="50" y="810"/>
                </a:cxn>
                <a:cxn ang="0">
                  <a:pos x="48" y="778"/>
                </a:cxn>
                <a:cxn ang="0">
                  <a:pos x="52" y="734"/>
                </a:cxn>
                <a:cxn ang="0">
                  <a:pos x="48" y="712"/>
                </a:cxn>
                <a:cxn ang="0">
                  <a:pos x="52" y="628"/>
                </a:cxn>
                <a:cxn ang="0">
                  <a:pos x="46" y="598"/>
                </a:cxn>
                <a:cxn ang="0">
                  <a:pos x="22" y="478"/>
                </a:cxn>
                <a:cxn ang="0">
                  <a:pos x="22" y="358"/>
                </a:cxn>
                <a:cxn ang="0">
                  <a:pos x="0" y="276"/>
                </a:cxn>
                <a:cxn ang="0">
                  <a:pos x="4" y="244"/>
                </a:cxn>
                <a:cxn ang="0">
                  <a:pos x="18" y="198"/>
                </a:cxn>
                <a:cxn ang="0">
                  <a:pos x="22" y="166"/>
                </a:cxn>
                <a:cxn ang="0">
                  <a:pos x="34" y="152"/>
                </a:cxn>
                <a:cxn ang="0">
                  <a:pos x="68" y="142"/>
                </a:cxn>
                <a:cxn ang="0">
                  <a:pos x="100" y="124"/>
                </a:cxn>
                <a:cxn ang="0">
                  <a:pos x="104" y="92"/>
                </a:cxn>
                <a:cxn ang="0">
                  <a:pos x="100" y="78"/>
                </a:cxn>
                <a:cxn ang="0">
                  <a:pos x="94" y="48"/>
                </a:cxn>
                <a:cxn ang="0">
                  <a:pos x="106" y="12"/>
                </a:cxn>
                <a:cxn ang="0">
                  <a:pos x="134" y="0"/>
                </a:cxn>
                <a:cxn ang="0">
                  <a:pos x="156" y="4"/>
                </a:cxn>
                <a:cxn ang="0">
                  <a:pos x="172" y="14"/>
                </a:cxn>
                <a:cxn ang="0">
                  <a:pos x="178" y="26"/>
                </a:cxn>
                <a:cxn ang="0">
                  <a:pos x="174" y="48"/>
                </a:cxn>
                <a:cxn ang="0">
                  <a:pos x="172" y="76"/>
                </a:cxn>
                <a:cxn ang="0">
                  <a:pos x="166" y="110"/>
                </a:cxn>
                <a:cxn ang="0">
                  <a:pos x="182" y="128"/>
                </a:cxn>
                <a:cxn ang="0">
                  <a:pos x="216" y="148"/>
                </a:cxn>
                <a:cxn ang="0">
                  <a:pos x="244" y="166"/>
                </a:cxn>
              </a:cxnLst>
              <a:rect l="0" t="0" r="r" b="b"/>
              <a:pathLst>
                <a:path w="252" h="894">
                  <a:moveTo>
                    <a:pt x="252" y="262"/>
                  </a:moveTo>
                  <a:lnTo>
                    <a:pt x="252" y="262"/>
                  </a:lnTo>
                  <a:lnTo>
                    <a:pt x="252" y="290"/>
                  </a:lnTo>
                  <a:lnTo>
                    <a:pt x="250" y="310"/>
                  </a:lnTo>
                  <a:lnTo>
                    <a:pt x="250" y="310"/>
                  </a:lnTo>
                  <a:lnTo>
                    <a:pt x="236" y="342"/>
                  </a:lnTo>
                  <a:lnTo>
                    <a:pt x="236" y="342"/>
                  </a:lnTo>
                  <a:lnTo>
                    <a:pt x="228" y="360"/>
                  </a:lnTo>
                  <a:lnTo>
                    <a:pt x="230" y="392"/>
                  </a:lnTo>
                  <a:lnTo>
                    <a:pt x="230" y="392"/>
                  </a:lnTo>
                  <a:lnTo>
                    <a:pt x="232" y="444"/>
                  </a:lnTo>
                  <a:lnTo>
                    <a:pt x="232" y="444"/>
                  </a:lnTo>
                  <a:lnTo>
                    <a:pt x="234" y="456"/>
                  </a:lnTo>
                  <a:lnTo>
                    <a:pt x="238" y="478"/>
                  </a:lnTo>
                  <a:lnTo>
                    <a:pt x="232" y="484"/>
                  </a:lnTo>
                  <a:lnTo>
                    <a:pt x="222" y="490"/>
                  </a:lnTo>
                  <a:lnTo>
                    <a:pt x="222" y="490"/>
                  </a:lnTo>
                  <a:lnTo>
                    <a:pt x="216" y="588"/>
                  </a:lnTo>
                  <a:lnTo>
                    <a:pt x="216" y="588"/>
                  </a:lnTo>
                  <a:lnTo>
                    <a:pt x="212" y="646"/>
                  </a:lnTo>
                  <a:lnTo>
                    <a:pt x="212" y="646"/>
                  </a:lnTo>
                  <a:lnTo>
                    <a:pt x="218" y="694"/>
                  </a:lnTo>
                  <a:lnTo>
                    <a:pt x="220" y="722"/>
                  </a:lnTo>
                  <a:lnTo>
                    <a:pt x="220" y="722"/>
                  </a:lnTo>
                  <a:lnTo>
                    <a:pt x="222" y="770"/>
                  </a:lnTo>
                  <a:lnTo>
                    <a:pt x="222" y="794"/>
                  </a:lnTo>
                  <a:lnTo>
                    <a:pt x="222" y="794"/>
                  </a:lnTo>
                  <a:lnTo>
                    <a:pt x="224" y="828"/>
                  </a:lnTo>
                  <a:lnTo>
                    <a:pt x="212" y="836"/>
                  </a:lnTo>
                  <a:lnTo>
                    <a:pt x="212" y="836"/>
                  </a:lnTo>
                  <a:lnTo>
                    <a:pt x="220" y="856"/>
                  </a:lnTo>
                  <a:lnTo>
                    <a:pt x="220" y="856"/>
                  </a:lnTo>
                  <a:lnTo>
                    <a:pt x="222" y="866"/>
                  </a:lnTo>
                  <a:lnTo>
                    <a:pt x="222" y="884"/>
                  </a:lnTo>
                  <a:lnTo>
                    <a:pt x="222" y="884"/>
                  </a:lnTo>
                  <a:lnTo>
                    <a:pt x="220" y="888"/>
                  </a:lnTo>
                  <a:lnTo>
                    <a:pt x="218" y="892"/>
                  </a:lnTo>
                  <a:lnTo>
                    <a:pt x="214" y="892"/>
                  </a:lnTo>
                  <a:lnTo>
                    <a:pt x="208" y="894"/>
                  </a:lnTo>
                  <a:lnTo>
                    <a:pt x="208" y="894"/>
                  </a:lnTo>
                  <a:lnTo>
                    <a:pt x="196" y="892"/>
                  </a:lnTo>
                  <a:lnTo>
                    <a:pt x="182" y="890"/>
                  </a:lnTo>
                  <a:lnTo>
                    <a:pt x="182" y="890"/>
                  </a:lnTo>
                  <a:lnTo>
                    <a:pt x="176" y="876"/>
                  </a:lnTo>
                  <a:lnTo>
                    <a:pt x="176" y="850"/>
                  </a:lnTo>
                  <a:lnTo>
                    <a:pt x="176" y="850"/>
                  </a:lnTo>
                  <a:lnTo>
                    <a:pt x="174" y="836"/>
                  </a:lnTo>
                  <a:lnTo>
                    <a:pt x="158" y="828"/>
                  </a:lnTo>
                  <a:lnTo>
                    <a:pt x="158" y="746"/>
                  </a:lnTo>
                  <a:lnTo>
                    <a:pt x="158" y="746"/>
                  </a:lnTo>
                  <a:lnTo>
                    <a:pt x="154" y="728"/>
                  </a:lnTo>
                  <a:lnTo>
                    <a:pt x="154" y="728"/>
                  </a:lnTo>
                  <a:lnTo>
                    <a:pt x="150" y="706"/>
                  </a:lnTo>
                  <a:lnTo>
                    <a:pt x="150" y="706"/>
                  </a:lnTo>
                  <a:lnTo>
                    <a:pt x="146" y="648"/>
                  </a:lnTo>
                  <a:lnTo>
                    <a:pt x="134" y="586"/>
                  </a:lnTo>
                  <a:lnTo>
                    <a:pt x="120" y="540"/>
                  </a:lnTo>
                  <a:lnTo>
                    <a:pt x="108" y="652"/>
                  </a:lnTo>
                  <a:lnTo>
                    <a:pt x="108" y="652"/>
                  </a:lnTo>
                  <a:lnTo>
                    <a:pt x="108" y="686"/>
                  </a:lnTo>
                  <a:lnTo>
                    <a:pt x="108" y="686"/>
                  </a:lnTo>
                  <a:lnTo>
                    <a:pt x="106" y="768"/>
                  </a:lnTo>
                  <a:lnTo>
                    <a:pt x="108" y="820"/>
                  </a:lnTo>
                  <a:lnTo>
                    <a:pt x="100" y="830"/>
                  </a:lnTo>
                  <a:lnTo>
                    <a:pt x="100" y="860"/>
                  </a:lnTo>
                  <a:lnTo>
                    <a:pt x="80" y="866"/>
                  </a:lnTo>
                  <a:lnTo>
                    <a:pt x="70" y="868"/>
                  </a:lnTo>
                  <a:lnTo>
                    <a:pt x="66" y="882"/>
                  </a:lnTo>
                  <a:lnTo>
                    <a:pt x="66" y="882"/>
                  </a:lnTo>
                  <a:lnTo>
                    <a:pt x="42" y="884"/>
                  </a:lnTo>
                  <a:lnTo>
                    <a:pt x="42" y="884"/>
                  </a:lnTo>
                  <a:lnTo>
                    <a:pt x="22" y="884"/>
                  </a:lnTo>
                  <a:lnTo>
                    <a:pt x="16" y="882"/>
                  </a:lnTo>
                  <a:lnTo>
                    <a:pt x="12" y="878"/>
                  </a:lnTo>
                  <a:lnTo>
                    <a:pt x="12" y="878"/>
                  </a:lnTo>
                  <a:lnTo>
                    <a:pt x="10" y="874"/>
                  </a:lnTo>
                  <a:lnTo>
                    <a:pt x="12" y="868"/>
                  </a:lnTo>
                  <a:lnTo>
                    <a:pt x="26" y="862"/>
                  </a:lnTo>
                  <a:lnTo>
                    <a:pt x="52" y="824"/>
                  </a:lnTo>
                  <a:lnTo>
                    <a:pt x="50" y="810"/>
                  </a:lnTo>
                  <a:lnTo>
                    <a:pt x="50" y="810"/>
                  </a:lnTo>
                  <a:lnTo>
                    <a:pt x="48" y="792"/>
                  </a:lnTo>
                  <a:lnTo>
                    <a:pt x="48" y="778"/>
                  </a:lnTo>
                  <a:lnTo>
                    <a:pt x="48" y="778"/>
                  </a:lnTo>
                  <a:lnTo>
                    <a:pt x="48" y="754"/>
                  </a:lnTo>
                  <a:lnTo>
                    <a:pt x="48" y="754"/>
                  </a:lnTo>
                  <a:lnTo>
                    <a:pt x="52" y="734"/>
                  </a:lnTo>
                  <a:lnTo>
                    <a:pt x="52" y="734"/>
                  </a:lnTo>
                  <a:lnTo>
                    <a:pt x="48" y="712"/>
                  </a:lnTo>
                  <a:lnTo>
                    <a:pt x="48" y="712"/>
                  </a:lnTo>
                  <a:lnTo>
                    <a:pt x="48" y="684"/>
                  </a:lnTo>
                  <a:lnTo>
                    <a:pt x="48" y="684"/>
                  </a:lnTo>
                  <a:lnTo>
                    <a:pt x="52" y="628"/>
                  </a:lnTo>
                  <a:lnTo>
                    <a:pt x="52" y="628"/>
                  </a:lnTo>
                  <a:lnTo>
                    <a:pt x="48" y="614"/>
                  </a:lnTo>
                  <a:lnTo>
                    <a:pt x="46" y="598"/>
                  </a:lnTo>
                  <a:lnTo>
                    <a:pt x="46" y="598"/>
                  </a:lnTo>
                  <a:lnTo>
                    <a:pt x="40" y="484"/>
                  </a:lnTo>
                  <a:lnTo>
                    <a:pt x="22" y="478"/>
                  </a:lnTo>
                  <a:lnTo>
                    <a:pt x="28" y="372"/>
                  </a:lnTo>
                  <a:lnTo>
                    <a:pt x="22" y="358"/>
                  </a:lnTo>
                  <a:lnTo>
                    <a:pt x="22" y="358"/>
                  </a:lnTo>
                  <a:lnTo>
                    <a:pt x="8" y="312"/>
                  </a:lnTo>
                  <a:lnTo>
                    <a:pt x="8" y="312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2" y="254"/>
                  </a:lnTo>
                  <a:lnTo>
                    <a:pt x="4" y="244"/>
                  </a:lnTo>
                  <a:lnTo>
                    <a:pt x="8" y="236"/>
                  </a:lnTo>
                  <a:lnTo>
                    <a:pt x="8" y="236"/>
                  </a:lnTo>
                  <a:lnTo>
                    <a:pt x="18" y="198"/>
                  </a:lnTo>
                  <a:lnTo>
                    <a:pt x="18" y="198"/>
                  </a:lnTo>
                  <a:lnTo>
                    <a:pt x="22" y="166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34" y="152"/>
                  </a:lnTo>
                  <a:lnTo>
                    <a:pt x="34" y="152"/>
                  </a:lnTo>
                  <a:lnTo>
                    <a:pt x="40" y="148"/>
                  </a:lnTo>
                  <a:lnTo>
                    <a:pt x="46" y="146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80" y="138"/>
                  </a:lnTo>
                  <a:lnTo>
                    <a:pt x="100" y="124"/>
                  </a:lnTo>
                  <a:lnTo>
                    <a:pt x="104" y="110"/>
                  </a:lnTo>
                  <a:lnTo>
                    <a:pt x="104" y="110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4" y="48"/>
                  </a:lnTo>
                  <a:lnTo>
                    <a:pt x="94" y="42"/>
                  </a:lnTo>
                  <a:lnTo>
                    <a:pt x="100" y="24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22" y="4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46" y="0"/>
                  </a:lnTo>
                  <a:lnTo>
                    <a:pt x="156" y="4"/>
                  </a:lnTo>
                  <a:lnTo>
                    <a:pt x="164" y="8"/>
                  </a:lnTo>
                  <a:lnTo>
                    <a:pt x="172" y="14"/>
                  </a:lnTo>
                  <a:lnTo>
                    <a:pt x="172" y="14"/>
                  </a:lnTo>
                  <a:lnTo>
                    <a:pt x="176" y="18"/>
                  </a:lnTo>
                  <a:lnTo>
                    <a:pt x="178" y="22"/>
                  </a:lnTo>
                  <a:lnTo>
                    <a:pt x="178" y="26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2" y="76"/>
                  </a:lnTo>
                  <a:lnTo>
                    <a:pt x="172" y="76"/>
                  </a:lnTo>
                  <a:lnTo>
                    <a:pt x="168" y="98"/>
                  </a:lnTo>
                  <a:lnTo>
                    <a:pt x="166" y="110"/>
                  </a:lnTo>
                  <a:lnTo>
                    <a:pt x="166" y="110"/>
                  </a:lnTo>
                  <a:lnTo>
                    <a:pt x="174" y="122"/>
                  </a:lnTo>
                  <a:lnTo>
                    <a:pt x="178" y="126"/>
                  </a:lnTo>
                  <a:lnTo>
                    <a:pt x="182" y="128"/>
                  </a:lnTo>
                  <a:lnTo>
                    <a:pt x="182" y="128"/>
                  </a:lnTo>
                  <a:lnTo>
                    <a:pt x="196" y="138"/>
                  </a:lnTo>
                  <a:lnTo>
                    <a:pt x="216" y="148"/>
                  </a:lnTo>
                  <a:lnTo>
                    <a:pt x="216" y="148"/>
                  </a:lnTo>
                  <a:lnTo>
                    <a:pt x="224" y="154"/>
                  </a:lnTo>
                  <a:lnTo>
                    <a:pt x="244" y="166"/>
                  </a:lnTo>
                  <a:lnTo>
                    <a:pt x="252" y="216"/>
                  </a:lnTo>
                  <a:lnTo>
                    <a:pt x="252" y="26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11"/>
            <p:cNvSpPr>
              <a:spLocks noEditPoints="1"/>
            </p:cNvSpPr>
            <p:nvPr userDrawn="1"/>
          </p:nvSpPr>
          <p:spPr bwMode="auto">
            <a:xfrm>
              <a:off x="5966634" y="2908500"/>
              <a:ext cx="1541046" cy="3644699"/>
            </a:xfrm>
            <a:custGeom>
              <a:avLst/>
              <a:gdLst/>
              <a:ahLst/>
              <a:cxnLst>
                <a:cxn ang="0">
                  <a:pos x="60" y="20"/>
                </a:cxn>
                <a:cxn ang="0">
                  <a:pos x="86" y="0"/>
                </a:cxn>
                <a:cxn ang="0">
                  <a:pos x="126" y="10"/>
                </a:cxn>
                <a:cxn ang="0">
                  <a:pos x="152" y="46"/>
                </a:cxn>
                <a:cxn ang="0">
                  <a:pos x="150" y="72"/>
                </a:cxn>
                <a:cxn ang="0">
                  <a:pos x="132" y="88"/>
                </a:cxn>
                <a:cxn ang="0">
                  <a:pos x="130" y="100"/>
                </a:cxn>
                <a:cxn ang="0">
                  <a:pos x="100" y="136"/>
                </a:cxn>
                <a:cxn ang="0">
                  <a:pos x="106" y="146"/>
                </a:cxn>
                <a:cxn ang="0">
                  <a:pos x="120" y="150"/>
                </a:cxn>
                <a:cxn ang="0">
                  <a:pos x="146" y="194"/>
                </a:cxn>
                <a:cxn ang="0">
                  <a:pos x="170" y="264"/>
                </a:cxn>
                <a:cxn ang="0">
                  <a:pos x="196" y="354"/>
                </a:cxn>
                <a:cxn ang="0">
                  <a:pos x="304" y="556"/>
                </a:cxn>
                <a:cxn ang="0">
                  <a:pos x="320" y="618"/>
                </a:cxn>
                <a:cxn ang="0">
                  <a:pos x="314" y="696"/>
                </a:cxn>
                <a:cxn ang="0">
                  <a:pos x="314" y="784"/>
                </a:cxn>
                <a:cxn ang="0">
                  <a:pos x="318" y="806"/>
                </a:cxn>
                <a:cxn ang="0">
                  <a:pos x="372" y="850"/>
                </a:cxn>
                <a:cxn ang="0">
                  <a:pos x="378" y="856"/>
                </a:cxn>
                <a:cxn ang="0">
                  <a:pos x="344" y="876"/>
                </a:cxn>
                <a:cxn ang="0">
                  <a:pos x="280" y="870"/>
                </a:cxn>
                <a:cxn ang="0">
                  <a:pos x="254" y="864"/>
                </a:cxn>
                <a:cxn ang="0">
                  <a:pos x="248" y="838"/>
                </a:cxn>
                <a:cxn ang="0">
                  <a:pos x="254" y="818"/>
                </a:cxn>
                <a:cxn ang="0">
                  <a:pos x="260" y="766"/>
                </a:cxn>
                <a:cxn ang="0">
                  <a:pos x="264" y="640"/>
                </a:cxn>
                <a:cxn ang="0">
                  <a:pos x="254" y="606"/>
                </a:cxn>
                <a:cxn ang="0">
                  <a:pos x="232" y="608"/>
                </a:cxn>
                <a:cxn ang="0">
                  <a:pos x="126" y="672"/>
                </a:cxn>
                <a:cxn ang="0">
                  <a:pos x="124" y="790"/>
                </a:cxn>
                <a:cxn ang="0">
                  <a:pos x="134" y="830"/>
                </a:cxn>
                <a:cxn ang="0">
                  <a:pos x="162" y="880"/>
                </a:cxn>
                <a:cxn ang="0">
                  <a:pos x="144" y="894"/>
                </a:cxn>
                <a:cxn ang="0">
                  <a:pos x="102" y="892"/>
                </a:cxn>
                <a:cxn ang="0">
                  <a:pos x="76" y="880"/>
                </a:cxn>
                <a:cxn ang="0">
                  <a:pos x="70" y="868"/>
                </a:cxn>
                <a:cxn ang="0">
                  <a:pos x="76" y="830"/>
                </a:cxn>
                <a:cxn ang="0">
                  <a:pos x="68" y="722"/>
                </a:cxn>
                <a:cxn ang="0">
                  <a:pos x="66" y="632"/>
                </a:cxn>
                <a:cxn ang="0">
                  <a:pos x="56" y="614"/>
                </a:cxn>
                <a:cxn ang="0">
                  <a:pos x="60" y="572"/>
                </a:cxn>
                <a:cxn ang="0">
                  <a:pos x="58" y="484"/>
                </a:cxn>
                <a:cxn ang="0">
                  <a:pos x="6" y="374"/>
                </a:cxn>
                <a:cxn ang="0">
                  <a:pos x="4" y="178"/>
                </a:cxn>
                <a:cxn ang="0">
                  <a:pos x="10" y="150"/>
                </a:cxn>
                <a:cxn ang="0">
                  <a:pos x="18" y="114"/>
                </a:cxn>
                <a:cxn ang="0">
                  <a:pos x="28" y="94"/>
                </a:cxn>
                <a:cxn ang="0">
                  <a:pos x="38" y="80"/>
                </a:cxn>
                <a:cxn ang="0">
                  <a:pos x="44" y="50"/>
                </a:cxn>
                <a:cxn ang="0">
                  <a:pos x="38" y="284"/>
                </a:cxn>
                <a:cxn ang="0">
                  <a:pos x="42" y="370"/>
                </a:cxn>
                <a:cxn ang="0">
                  <a:pos x="54" y="422"/>
                </a:cxn>
                <a:cxn ang="0">
                  <a:pos x="70" y="390"/>
                </a:cxn>
                <a:cxn ang="0">
                  <a:pos x="74" y="340"/>
                </a:cxn>
                <a:cxn ang="0">
                  <a:pos x="50" y="262"/>
                </a:cxn>
                <a:cxn ang="0">
                  <a:pos x="44" y="242"/>
                </a:cxn>
                <a:cxn ang="0">
                  <a:pos x="38" y="266"/>
                </a:cxn>
              </a:cxnLst>
              <a:rect l="0" t="0" r="r" b="b"/>
              <a:pathLst>
                <a:path w="378" h="894">
                  <a:moveTo>
                    <a:pt x="46" y="44"/>
                  </a:moveTo>
                  <a:lnTo>
                    <a:pt x="46" y="44"/>
                  </a:lnTo>
                  <a:lnTo>
                    <a:pt x="60" y="20"/>
                  </a:lnTo>
                  <a:lnTo>
                    <a:pt x="60" y="20"/>
                  </a:lnTo>
                  <a:lnTo>
                    <a:pt x="64" y="14"/>
                  </a:lnTo>
                  <a:lnTo>
                    <a:pt x="70" y="8"/>
                  </a:lnTo>
                  <a:lnTo>
                    <a:pt x="78" y="4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102" y="2"/>
                  </a:lnTo>
                  <a:lnTo>
                    <a:pt x="116" y="6"/>
                  </a:lnTo>
                  <a:lnTo>
                    <a:pt x="126" y="10"/>
                  </a:lnTo>
                  <a:lnTo>
                    <a:pt x="136" y="18"/>
                  </a:lnTo>
                  <a:lnTo>
                    <a:pt x="144" y="26"/>
                  </a:lnTo>
                  <a:lnTo>
                    <a:pt x="148" y="34"/>
                  </a:lnTo>
                  <a:lnTo>
                    <a:pt x="152" y="46"/>
                  </a:lnTo>
                  <a:lnTo>
                    <a:pt x="152" y="58"/>
                  </a:lnTo>
                  <a:lnTo>
                    <a:pt x="152" y="58"/>
                  </a:lnTo>
                  <a:lnTo>
                    <a:pt x="152" y="66"/>
                  </a:lnTo>
                  <a:lnTo>
                    <a:pt x="150" y="72"/>
                  </a:lnTo>
                  <a:lnTo>
                    <a:pt x="146" y="76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32" y="88"/>
                  </a:lnTo>
                  <a:lnTo>
                    <a:pt x="132" y="88"/>
                  </a:lnTo>
                  <a:lnTo>
                    <a:pt x="134" y="92"/>
                  </a:lnTo>
                  <a:lnTo>
                    <a:pt x="134" y="92"/>
                  </a:lnTo>
                  <a:lnTo>
                    <a:pt x="130" y="100"/>
                  </a:lnTo>
                  <a:lnTo>
                    <a:pt x="124" y="108"/>
                  </a:lnTo>
                  <a:lnTo>
                    <a:pt x="114" y="120"/>
                  </a:lnTo>
                  <a:lnTo>
                    <a:pt x="100" y="130"/>
                  </a:lnTo>
                  <a:lnTo>
                    <a:pt x="100" y="136"/>
                  </a:lnTo>
                  <a:lnTo>
                    <a:pt x="100" y="136"/>
                  </a:lnTo>
                  <a:lnTo>
                    <a:pt x="100" y="140"/>
                  </a:lnTo>
                  <a:lnTo>
                    <a:pt x="102" y="144"/>
                  </a:lnTo>
                  <a:lnTo>
                    <a:pt x="106" y="146"/>
                  </a:lnTo>
                  <a:lnTo>
                    <a:pt x="110" y="148"/>
                  </a:lnTo>
                  <a:lnTo>
                    <a:pt x="110" y="148"/>
                  </a:lnTo>
                  <a:lnTo>
                    <a:pt x="116" y="148"/>
                  </a:lnTo>
                  <a:lnTo>
                    <a:pt x="120" y="150"/>
                  </a:lnTo>
                  <a:lnTo>
                    <a:pt x="124" y="154"/>
                  </a:lnTo>
                  <a:lnTo>
                    <a:pt x="126" y="158"/>
                  </a:lnTo>
                  <a:lnTo>
                    <a:pt x="126" y="158"/>
                  </a:lnTo>
                  <a:lnTo>
                    <a:pt x="146" y="194"/>
                  </a:lnTo>
                  <a:lnTo>
                    <a:pt x="154" y="204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70" y="264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82" y="324"/>
                  </a:lnTo>
                  <a:lnTo>
                    <a:pt x="196" y="354"/>
                  </a:lnTo>
                  <a:lnTo>
                    <a:pt x="240" y="442"/>
                  </a:lnTo>
                  <a:lnTo>
                    <a:pt x="240" y="442"/>
                  </a:lnTo>
                  <a:lnTo>
                    <a:pt x="286" y="528"/>
                  </a:lnTo>
                  <a:lnTo>
                    <a:pt x="304" y="556"/>
                  </a:lnTo>
                  <a:lnTo>
                    <a:pt x="316" y="578"/>
                  </a:lnTo>
                  <a:lnTo>
                    <a:pt x="316" y="578"/>
                  </a:lnTo>
                  <a:lnTo>
                    <a:pt x="320" y="596"/>
                  </a:lnTo>
                  <a:lnTo>
                    <a:pt x="320" y="618"/>
                  </a:lnTo>
                  <a:lnTo>
                    <a:pt x="320" y="618"/>
                  </a:lnTo>
                  <a:lnTo>
                    <a:pt x="318" y="648"/>
                  </a:lnTo>
                  <a:lnTo>
                    <a:pt x="314" y="696"/>
                  </a:lnTo>
                  <a:lnTo>
                    <a:pt x="314" y="696"/>
                  </a:lnTo>
                  <a:lnTo>
                    <a:pt x="312" y="740"/>
                  </a:lnTo>
                  <a:lnTo>
                    <a:pt x="312" y="772"/>
                  </a:lnTo>
                  <a:lnTo>
                    <a:pt x="312" y="784"/>
                  </a:lnTo>
                  <a:lnTo>
                    <a:pt x="314" y="784"/>
                  </a:lnTo>
                  <a:lnTo>
                    <a:pt x="314" y="784"/>
                  </a:lnTo>
                  <a:lnTo>
                    <a:pt x="316" y="796"/>
                  </a:lnTo>
                  <a:lnTo>
                    <a:pt x="318" y="806"/>
                  </a:lnTo>
                  <a:lnTo>
                    <a:pt x="318" y="806"/>
                  </a:lnTo>
                  <a:lnTo>
                    <a:pt x="326" y="822"/>
                  </a:lnTo>
                  <a:lnTo>
                    <a:pt x="338" y="836"/>
                  </a:lnTo>
                  <a:lnTo>
                    <a:pt x="354" y="844"/>
                  </a:lnTo>
                  <a:lnTo>
                    <a:pt x="372" y="850"/>
                  </a:lnTo>
                  <a:lnTo>
                    <a:pt x="372" y="850"/>
                  </a:lnTo>
                  <a:lnTo>
                    <a:pt x="376" y="852"/>
                  </a:lnTo>
                  <a:lnTo>
                    <a:pt x="378" y="856"/>
                  </a:lnTo>
                  <a:lnTo>
                    <a:pt x="378" y="856"/>
                  </a:lnTo>
                  <a:lnTo>
                    <a:pt x="376" y="866"/>
                  </a:lnTo>
                  <a:lnTo>
                    <a:pt x="370" y="872"/>
                  </a:lnTo>
                  <a:lnTo>
                    <a:pt x="358" y="874"/>
                  </a:lnTo>
                  <a:lnTo>
                    <a:pt x="344" y="876"/>
                  </a:lnTo>
                  <a:lnTo>
                    <a:pt x="344" y="876"/>
                  </a:lnTo>
                  <a:lnTo>
                    <a:pt x="312" y="872"/>
                  </a:lnTo>
                  <a:lnTo>
                    <a:pt x="312" y="872"/>
                  </a:lnTo>
                  <a:lnTo>
                    <a:pt x="280" y="870"/>
                  </a:lnTo>
                  <a:lnTo>
                    <a:pt x="280" y="870"/>
                  </a:lnTo>
                  <a:lnTo>
                    <a:pt x="268" y="870"/>
                  </a:lnTo>
                  <a:lnTo>
                    <a:pt x="260" y="868"/>
                  </a:lnTo>
                  <a:lnTo>
                    <a:pt x="254" y="864"/>
                  </a:lnTo>
                  <a:lnTo>
                    <a:pt x="252" y="858"/>
                  </a:lnTo>
                  <a:lnTo>
                    <a:pt x="252" y="858"/>
                  </a:lnTo>
                  <a:lnTo>
                    <a:pt x="250" y="852"/>
                  </a:lnTo>
                  <a:lnTo>
                    <a:pt x="248" y="838"/>
                  </a:lnTo>
                  <a:lnTo>
                    <a:pt x="248" y="838"/>
                  </a:lnTo>
                  <a:lnTo>
                    <a:pt x="250" y="828"/>
                  </a:lnTo>
                  <a:lnTo>
                    <a:pt x="254" y="818"/>
                  </a:lnTo>
                  <a:lnTo>
                    <a:pt x="254" y="818"/>
                  </a:lnTo>
                  <a:lnTo>
                    <a:pt x="260" y="804"/>
                  </a:lnTo>
                  <a:lnTo>
                    <a:pt x="260" y="804"/>
                  </a:lnTo>
                  <a:lnTo>
                    <a:pt x="260" y="766"/>
                  </a:lnTo>
                  <a:lnTo>
                    <a:pt x="260" y="766"/>
                  </a:lnTo>
                  <a:lnTo>
                    <a:pt x="262" y="702"/>
                  </a:lnTo>
                  <a:lnTo>
                    <a:pt x="262" y="702"/>
                  </a:lnTo>
                  <a:lnTo>
                    <a:pt x="264" y="640"/>
                  </a:lnTo>
                  <a:lnTo>
                    <a:pt x="264" y="640"/>
                  </a:lnTo>
                  <a:lnTo>
                    <a:pt x="262" y="624"/>
                  </a:lnTo>
                  <a:lnTo>
                    <a:pt x="258" y="610"/>
                  </a:lnTo>
                  <a:lnTo>
                    <a:pt x="258" y="610"/>
                  </a:lnTo>
                  <a:lnTo>
                    <a:pt x="254" y="606"/>
                  </a:lnTo>
                  <a:lnTo>
                    <a:pt x="246" y="606"/>
                  </a:lnTo>
                  <a:lnTo>
                    <a:pt x="246" y="606"/>
                  </a:lnTo>
                  <a:lnTo>
                    <a:pt x="232" y="608"/>
                  </a:lnTo>
                  <a:lnTo>
                    <a:pt x="232" y="608"/>
                  </a:lnTo>
                  <a:lnTo>
                    <a:pt x="136" y="628"/>
                  </a:lnTo>
                  <a:lnTo>
                    <a:pt x="136" y="628"/>
                  </a:lnTo>
                  <a:lnTo>
                    <a:pt x="130" y="648"/>
                  </a:lnTo>
                  <a:lnTo>
                    <a:pt x="126" y="672"/>
                  </a:lnTo>
                  <a:lnTo>
                    <a:pt x="124" y="702"/>
                  </a:lnTo>
                  <a:lnTo>
                    <a:pt x="124" y="736"/>
                  </a:lnTo>
                  <a:lnTo>
                    <a:pt x="124" y="736"/>
                  </a:lnTo>
                  <a:lnTo>
                    <a:pt x="124" y="790"/>
                  </a:lnTo>
                  <a:lnTo>
                    <a:pt x="124" y="790"/>
                  </a:lnTo>
                  <a:lnTo>
                    <a:pt x="126" y="806"/>
                  </a:lnTo>
                  <a:lnTo>
                    <a:pt x="130" y="818"/>
                  </a:lnTo>
                  <a:lnTo>
                    <a:pt x="134" y="830"/>
                  </a:lnTo>
                  <a:lnTo>
                    <a:pt x="140" y="840"/>
                  </a:lnTo>
                  <a:lnTo>
                    <a:pt x="140" y="840"/>
                  </a:lnTo>
                  <a:lnTo>
                    <a:pt x="152" y="860"/>
                  </a:lnTo>
                  <a:lnTo>
                    <a:pt x="162" y="880"/>
                  </a:lnTo>
                  <a:lnTo>
                    <a:pt x="162" y="880"/>
                  </a:lnTo>
                  <a:lnTo>
                    <a:pt x="160" y="886"/>
                  </a:lnTo>
                  <a:lnTo>
                    <a:pt x="154" y="892"/>
                  </a:lnTo>
                  <a:lnTo>
                    <a:pt x="144" y="894"/>
                  </a:lnTo>
                  <a:lnTo>
                    <a:pt x="132" y="894"/>
                  </a:lnTo>
                  <a:lnTo>
                    <a:pt x="132" y="894"/>
                  </a:lnTo>
                  <a:lnTo>
                    <a:pt x="116" y="894"/>
                  </a:lnTo>
                  <a:lnTo>
                    <a:pt x="102" y="892"/>
                  </a:lnTo>
                  <a:lnTo>
                    <a:pt x="90" y="888"/>
                  </a:lnTo>
                  <a:lnTo>
                    <a:pt x="80" y="882"/>
                  </a:lnTo>
                  <a:lnTo>
                    <a:pt x="80" y="882"/>
                  </a:lnTo>
                  <a:lnTo>
                    <a:pt x="76" y="880"/>
                  </a:lnTo>
                  <a:lnTo>
                    <a:pt x="74" y="876"/>
                  </a:lnTo>
                  <a:lnTo>
                    <a:pt x="72" y="872"/>
                  </a:lnTo>
                  <a:lnTo>
                    <a:pt x="70" y="868"/>
                  </a:lnTo>
                  <a:lnTo>
                    <a:pt x="70" y="868"/>
                  </a:lnTo>
                  <a:lnTo>
                    <a:pt x="74" y="848"/>
                  </a:lnTo>
                  <a:lnTo>
                    <a:pt x="74" y="848"/>
                  </a:lnTo>
                  <a:lnTo>
                    <a:pt x="76" y="830"/>
                  </a:lnTo>
                  <a:lnTo>
                    <a:pt x="76" y="830"/>
                  </a:lnTo>
                  <a:lnTo>
                    <a:pt x="72" y="776"/>
                  </a:lnTo>
                  <a:lnTo>
                    <a:pt x="72" y="776"/>
                  </a:lnTo>
                  <a:lnTo>
                    <a:pt x="68" y="722"/>
                  </a:lnTo>
                  <a:lnTo>
                    <a:pt x="68" y="722"/>
                  </a:lnTo>
                  <a:lnTo>
                    <a:pt x="70" y="676"/>
                  </a:lnTo>
                  <a:lnTo>
                    <a:pt x="74" y="632"/>
                  </a:lnTo>
                  <a:lnTo>
                    <a:pt x="74" y="632"/>
                  </a:lnTo>
                  <a:lnTo>
                    <a:pt x="66" y="632"/>
                  </a:lnTo>
                  <a:lnTo>
                    <a:pt x="60" y="628"/>
                  </a:lnTo>
                  <a:lnTo>
                    <a:pt x="56" y="622"/>
                  </a:lnTo>
                  <a:lnTo>
                    <a:pt x="56" y="614"/>
                  </a:lnTo>
                  <a:lnTo>
                    <a:pt x="56" y="614"/>
                  </a:lnTo>
                  <a:lnTo>
                    <a:pt x="58" y="594"/>
                  </a:lnTo>
                  <a:lnTo>
                    <a:pt x="58" y="594"/>
                  </a:lnTo>
                  <a:lnTo>
                    <a:pt x="60" y="572"/>
                  </a:lnTo>
                  <a:lnTo>
                    <a:pt x="60" y="572"/>
                  </a:lnTo>
                  <a:lnTo>
                    <a:pt x="58" y="528"/>
                  </a:lnTo>
                  <a:lnTo>
                    <a:pt x="58" y="528"/>
                  </a:lnTo>
                  <a:lnTo>
                    <a:pt x="58" y="484"/>
                  </a:lnTo>
                  <a:lnTo>
                    <a:pt x="58" y="484"/>
                  </a:lnTo>
                  <a:lnTo>
                    <a:pt x="46" y="462"/>
                  </a:lnTo>
                  <a:lnTo>
                    <a:pt x="24" y="418"/>
                  </a:lnTo>
                  <a:lnTo>
                    <a:pt x="24" y="418"/>
                  </a:lnTo>
                  <a:lnTo>
                    <a:pt x="6" y="374"/>
                  </a:lnTo>
                  <a:lnTo>
                    <a:pt x="0" y="356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4" y="178"/>
                  </a:lnTo>
                  <a:lnTo>
                    <a:pt x="6" y="170"/>
                  </a:lnTo>
                  <a:lnTo>
                    <a:pt x="8" y="160"/>
                  </a:lnTo>
                  <a:lnTo>
                    <a:pt x="10" y="150"/>
                  </a:lnTo>
                  <a:lnTo>
                    <a:pt x="10" y="150"/>
                  </a:lnTo>
                  <a:lnTo>
                    <a:pt x="10" y="140"/>
                  </a:lnTo>
                  <a:lnTo>
                    <a:pt x="12" y="130"/>
                  </a:lnTo>
                  <a:lnTo>
                    <a:pt x="14" y="120"/>
                  </a:lnTo>
                  <a:lnTo>
                    <a:pt x="18" y="114"/>
                  </a:lnTo>
                  <a:lnTo>
                    <a:pt x="18" y="114"/>
                  </a:lnTo>
                  <a:lnTo>
                    <a:pt x="24" y="102"/>
                  </a:lnTo>
                  <a:lnTo>
                    <a:pt x="28" y="94"/>
                  </a:lnTo>
                  <a:lnTo>
                    <a:pt x="28" y="94"/>
                  </a:lnTo>
                  <a:lnTo>
                    <a:pt x="28" y="88"/>
                  </a:lnTo>
                  <a:lnTo>
                    <a:pt x="30" y="84"/>
                  </a:lnTo>
                  <a:lnTo>
                    <a:pt x="34" y="80"/>
                  </a:lnTo>
                  <a:lnTo>
                    <a:pt x="38" y="80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2" y="58"/>
                  </a:lnTo>
                  <a:lnTo>
                    <a:pt x="44" y="50"/>
                  </a:lnTo>
                  <a:lnTo>
                    <a:pt x="46" y="44"/>
                  </a:lnTo>
                  <a:lnTo>
                    <a:pt x="46" y="44"/>
                  </a:lnTo>
                  <a:close/>
                  <a:moveTo>
                    <a:pt x="38" y="284"/>
                  </a:moveTo>
                  <a:lnTo>
                    <a:pt x="38" y="284"/>
                  </a:lnTo>
                  <a:lnTo>
                    <a:pt x="36" y="302"/>
                  </a:lnTo>
                  <a:lnTo>
                    <a:pt x="36" y="302"/>
                  </a:lnTo>
                  <a:lnTo>
                    <a:pt x="38" y="332"/>
                  </a:lnTo>
                  <a:lnTo>
                    <a:pt x="42" y="370"/>
                  </a:lnTo>
                  <a:lnTo>
                    <a:pt x="42" y="370"/>
                  </a:lnTo>
                  <a:lnTo>
                    <a:pt x="46" y="392"/>
                  </a:lnTo>
                  <a:lnTo>
                    <a:pt x="48" y="410"/>
                  </a:lnTo>
                  <a:lnTo>
                    <a:pt x="54" y="422"/>
                  </a:lnTo>
                  <a:lnTo>
                    <a:pt x="58" y="428"/>
                  </a:lnTo>
                  <a:lnTo>
                    <a:pt x="58" y="428"/>
                  </a:lnTo>
                  <a:lnTo>
                    <a:pt x="64" y="410"/>
                  </a:lnTo>
                  <a:lnTo>
                    <a:pt x="70" y="390"/>
                  </a:lnTo>
                  <a:lnTo>
                    <a:pt x="74" y="368"/>
                  </a:lnTo>
                  <a:lnTo>
                    <a:pt x="74" y="346"/>
                  </a:lnTo>
                  <a:lnTo>
                    <a:pt x="74" y="340"/>
                  </a:lnTo>
                  <a:lnTo>
                    <a:pt x="74" y="340"/>
                  </a:lnTo>
                  <a:lnTo>
                    <a:pt x="66" y="328"/>
                  </a:lnTo>
                  <a:lnTo>
                    <a:pt x="60" y="312"/>
                  </a:lnTo>
                  <a:lnTo>
                    <a:pt x="54" y="290"/>
                  </a:lnTo>
                  <a:lnTo>
                    <a:pt x="50" y="262"/>
                  </a:lnTo>
                  <a:lnTo>
                    <a:pt x="50" y="262"/>
                  </a:lnTo>
                  <a:lnTo>
                    <a:pt x="48" y="248"/>
                  </a:lnTo>
                  <a:lnTo>
                    <a:pt x="46" y="244"/>
                  </a:lnTo>
                  <a:lnTo>
                    <a:pt x="44" y="242"/>
                  </a:lnTo>
                  <a:lnTo>
                    <a:pt x="44" y="242"/>
                  </a:lnTo>
                  <a:lnTo>
                    <a:pt x="42" y="258"/>
                  </a:lnTo>
                  <a:lnTo>
                    <a:pt x="38" y="266"/>
                  </a:lnTo>
                  <a:lnTo>
                    <a:pt x="38" y="266"/>
                  </a:lnTo>
                  <a:lnTo>
                    <a:pt x="38" y="284"/>
                  </a:lnTo>
                  <a:lnTo>
                    <a:pt x="38" y="28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4"/>
            <p:cNvSpPr>
              <a:spLocks noEditPoints="1"/>
            </p:cNvSpPr>
            <p:nvPr userDrawn="1"/>
          </p:nvSpPr>
          <p:spPr bwMode="auto">
            <a:xfrm>
              <a:off x="7364125" y="2879927"/>
              <a:ext cx="872442" cy="3644697"/>
            </a:xfrm>
            <a:custGeom>
              <a:avLst/>
              <a:gdLst/>
              <a:ahLst/>
              <a:cxnLst>
                <a:cxn ang="0">
                  <a:pos x="210" y="154"/>
                </a:cxn>
                <a:cxn ang="0">
                  <a:pos x="200" y="164"/>
                </a:cxn>
                <a:cxn ang="0">
                  <a:pos x="210" y="168"/>
                </a:cxn>
                <a:cxn ang="0">
                  <a:pos x="204" y="210"/>
                </a:cxn>
                <a:cxn ang="0">
                  <a:pos x="210" y="310"/>
                </a:cxn>
                <a:cxn ang="0">
                  <a:pos x="204" y="322"/>
                </a:cxn>
                <a:cxn ang="0">
                  <a:pos x="200" y="394"/>
                </a:cxn>
                <a:cxn ang="0">
                  <a:pos x="192" y="422"/>
                </a:cxn>
                <a:cxn ang="0">
                  <a:pos x="200" y="470"/>
                </a:cxn>
                <a:cxn ang="0">
                  <a:pos x="180" y="492"/>
                </a:cxn>
                <a:cxn ang="0">
                  <a:pos x="168" y="554"/>
                </a:cxn>
                <a:cxn ang="0">
                  <a:pos x="166" y="650"/>
                </a:cxn>
                <a:cxn ang="0">
                  <a:pos x="170" y="798"/>
                </a:cxn>
                <a:cxn ang="0">
                  <a:pos x="182" y="834"/>
                </a:cxn>
                <a:cxn ang="0">
                  <a:pos x="170" y="874"/>
                </a:cxn>
                <a:cxn ang="0">
                  <a:pos x="164" y="872"/>
                </a:cxn>
                <a:cxn ang="0">
                  <a:pos x="160" y="862"/>
                </a:cxn>
                <a:cxn ang="0">
                  <a:pos x="146" y="894"/>
                </a:cxn>
                <a:cxn ang="0">
                  <a:pos x="138" y="876"/>
                </a:cxn>
                <a:cxn ang="0">
                  <a:pos x="130" y="864"/>
                </a:cxn>
                <a:cxn ang="0">
                  <a:pos x="106" y="892"/>
                </a:cxn>
                <a:cxn ang="0">
                  <a:pos x="78" y="894"/>
                </a:cxn>
                <a:cxn ang="0">
                  <a:pos x="66" y="878"/>
                </a:cxn>
                <a:cxn ang="0">
                  <a:pos x="82" y="872"/>
                </a:cxn>
                <a:cxn ang="0">
                  <a:pos x="94" y="850"/>
                </a:cxn>
                <a:cxn ang="0">
                  <a:pos x="98" y="820"/>
                </a:cxn>
                <a:cxn ang="0">
                  <a:pos x="82" y="738"/>
                </a:cxn>
                <a:cxn ang="0">
                  <a:pos x="72" y="666"/>
                </a:cxn>
                <a:cxn ang="0">
                  <a:pos x="42" y="526"/>
                </a:cxn>
                <a:cxn ang="0">
                  <a:pos x="28" y="486"/>
                </a:cxn>
                <a:cxn ang="0">
                  <a:pos x="4" y="456"/>
                </a:cxn>
                <a:cxn ang="0">
                  <a:pos x="0" y="404"/>
                </a:cxn>
                <a:cxn ang="0">
                  <a:pos x="30" y="310"/>
                </a:cxn>
                <a:cxn ang="0">
                  <a:pos x="32" y="278"/>
                </a:cxn>
                <a:cxn ang="0">
                  <a:pos x="40" y="248"/>
                </a:cxn>
                <a:cxn ang="0">
                  <a:pos x="32" y="226"/>
                </a:cxn>
                <a:cxn ang="0">
                  <a:pos x="50" y="198"/>
                </a:cxn>
                <a:cxn ang="0">
                  <a:pos x="54" y="180"/>
                </a:cxn>
                <a:cxn ang="0">
                  <a:pos x="44" y="146"/>
                </a:cxn>
                <a:cxn ang="0">
                  <a:pos x="34" y="96"/>
                </a:cxn>
                <a:cxn ang="0">
                  <a:pos x="24" y="50"/>
                </a:cxn>
                <a:cxn ang="0">
                  <a:pos x="54" y="16"/>
                </a:cxn>
                <a:cxn ang="0">
                  <a:pos x="74" y="6"/>
                </a:cxn>
                <a:cxn ang="0">
                  <a:pos x="102" y="0"/>
                </a:cxn>
                <a:cxn ang="0">
                  <a:pos x="124" y="12"/>
                </a:cxn>
                <a:cxn ang="0">
                  <a:pos x="156" y="52"/>
                </a:cxn>
                <a:cxn ang="0">
                  <a:pos x="166" y="84"/>
                </a:cxn>
                <a:cxn ang="0">
                  <a:pos x="178" y="118"/>
                </a:cxn>
                <a:cxn ang="0">
                  <a:pos x="192" y="140"/>
                </a:cxn>
                <a:cxn ang="0">
                  <a:pos x="206" y="146"/>
                </a:cxn>
                <a:cxn ang="0">
                  <a:pos x="146" y="770"/>
                </a:cxn>
                <a:cxn ang="0">
                  <a:pos x="132" y="710"/>
                </a:cxn>
                <a:cxn ang="0">
                  <a:pos x="126" y="734"/>
                </a:cxn>
                <a:cxn ang="0">
                  <a:pos x="128" y="788"/>
                </a:cxn>
                <a:cxn ang="0">
                  <a:pos x="140" y="810"/>
                </a:cxn>
                <a:cxn ang="0">
                  <a:pos x="146" y="780"/>
                </a:cxn>
                <a:cxn ang="0">
                  <a:pos x="176" y="324"/>
                </a:cxn>
                <a:cxn ang="0">
                  <a:pos x="166" y="262"/>
                </a:cxn>
                <a:cxn ang="0">
                  <a:pos x="142" y="304"/>
                </a:cxn>
                <a:cxn ang="0">
                  <a:pos x="138" y="318"/>
                </a:cxn>
                <a:cxn ang="0">
                  <a:pos x="140" y="338"/>
                </a:cxn>
                <a:cxn ang="0">
                  <a:pos x="172" y="380"/>
                </a:cxn>
                <a:cxn ang="0">
                  <a:pos x="176" y="324"/>
                </a:cxn>
              </a:cxnLst>
              <a:rect l="0" t="0" r="r" b="b"/>
              <a:pathLst>
                <a:path w="214" h="894">
                  <a:moveTo>
                    <a:pt x="214" y="148"/>
                  </a:moveTo>
                  <a:lnTo>
                    <a:pt x="214" y="148"/>
                  </a:lnTo>
                  <a:lnTo>
                    <a:pt x="210" y="154"/>
                  </a:lnTo>
                  <a:lnTo>
                    <a:pt x="210" y="154"/>
                  </a:lnTo>
                  <a:lnTo>
                    <a:pt x="204" y="158"/>
                  </a:lnTo>
                  <a:lnTo>
                    <a:pt x="204" y="158"/>
                  </a:lnTo>
                  <a:lnTo>
                    <a:pt x="200" y="162"/>
                  </a:lnTo>
                  <a:lnTo>
                    <a:pt x="200" y="164"/>
                  </a:lnTo>
                  <a:lnTo>
                    <a:pt x="200" y="164"/>
                  </a:lnTo>
                  <a:lnTo>
                    <a:pt x="202" y="166"/>
                  </a:lnTo>
                  <a:lnTo>
                    <a:pt x="210" y="168"/>
                  </a:lnTo>
                  <a:lnTo>
                    <a:pt x="210" y="168"/>
                  </a:lnTo>
                  <a:lnTo>
                    <a:pt x="200" y="180"/>
                  </a:lnTo>
                  <a:lnTo>
                    <a:pt x="200" y="180"/>
                  </a:lnTo>
                  <a:lnTo>
                    <a:pt x="202" y="194"/>
                  </a:lnTo>
                  <a:lnTo>
                    <a:pt x="204" y="210"/>
                  </a:lnTo>
                  <a:lnTo>
                    <a:pt x="204" y="210"/>
                  </a:lnTo>
                  <a:lnTo>
                    <a:pt x="208" y="260"/>
                  </a:lnTo>
                  <a:lnTo>
                    <a:pt x="208" y="260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08" y="316"/>
                  </a:lnTo>
                  <a:lnTo>
                    <a:pt x="204" y="322"/>
                  </a:lnTo>
                  <a:lnTo>
                    <a:pt x="204" y="322"/>
                  </a:lnTo>
                  <a:lnTo>
                    <a:pt x="204" y="366"/>
                  </a:lnTo>
                  <a:lnTo>
                    <a:pt x="204" y="366"/>
                  </a:lnTo>
                  <a:lnTo>
                    <a:pt x="202" y="382"/>
                  </a:lnTo>
                  <a:lnTo>
                    <a:pt x="200" y="394"/>
                  </a:lnTo>
                  <a:lnTo>
                    <a:pt x="196" y="404"/>
                  </a:lnTo>
                  <a:lnTo>
                    <a:pt x="192" y="410"/>
                  </a:lnTo>
                  <a:lnTo>
                    <a:pt x="192" y="410"/>
                  </a:lnTo>
                  <a:lnTo>
                    <a:pt x="192" y="422"/>
                  </a:lnTo>
                  <a:lnTo>
                    <a:pt x="192" y="422"/>
                  </a:lnTo>
                  <a:lnTo>
                    <a:pt x="198" y="446"/>
                  </a:lnTo>
                  <a:lnTo>
                    <a:pt x="200" y="448"/>
                  </a:lnTo>
                  <a:lnTo>
                    <a:pt x="200" y="470"/>
                  </a:lnTo>
                  <a:lnTo>
                    <a:pt x="200" y="470"/>
                  </a:lnTo>
                  <a:lnTo>
                    <a:pt x="194" y="480"/>
                  </a:lnTo>
                  <a:lnTo>
                    <a:pt x="188" y="486"/>
                  </a:lnTo>
                  <a:lnTo>
                    <a:pt x="180" y="492"/>
                  </a:lnTo>
                  <a:lnTo>
                    <a:pt x="170" y="496"/>
                  </a:lnTo>
                  <a:lnTo>
                    <a:pt x="170" y="496"/>
                  </a:lnTo>
                  <a:lnTo>
                    <a:pt x="168" y="554"/>
                  </a:lnTo>
                  <a:lnTo>
                    <a:pt x="168" y="554"/>
                  </a:lnTo>
                  <a:lnTo>
                    <a:pt x="164" y="612"/>
                  </a:lnTo>
                  <a:lnTo>
                    <a:pt x="164" y="612"/>
                  </a:lnTo>
                  <a:lnTo>
                    <a:pt x="166" y="650"/>
                  </a:lnTo>
                  <a:lnTo>
                    <a:pt x="166" y="650"/>
                  </a:lnTo>
                  <a:lnTo>
                    <a:pt x="168" y="688"/>
                  </a:lnTo>
                  <a:lnTo>
                    <a:pt x="168" y="688"/>
                  </a:lnTo>
                  <a:lnTo>
                    <a:pt x="168" y="734"/>
                  </a:lnTo>
                  <a:lnTo>
                    <a:pt x="170" y="798"/>
                  </a:lnTo>
                  <a:lnTo>
                    <a:pt x="172" y="800"/>
                  </a:lnTo>
                  <a:lnTo>
                    <a:pt x="172" y="800"/>
                  </a:lnTo>
                  <a:lnTo>
                    <a:pt x="182" y="834"/>
                  </a:lnTo>
                  <a:lnTo>
                    <a:pt x="182" y="834"/>
                  </a:lnTo>
                  <a:lnTo>
                    <a:pt x="174" y="852"/>
                  </a:lnTo>
                  <a:lnTo>
                    <a:pt x="170" y="868"/>
                  </a:lnTo>
                  <a:lnTo>
                    <a:pt x="170" y="868"/>
                  </a:lnTo>
                  <a:lnTo>
                    <a:pt x="170" y="874"/>
                  </a:lnTo>
                  <a:lnTo>
                    <a:pt x="168" y="876"/>
                  </a:lnTo>
                  <a:lnTo>
                    <a:pt x="168" y="876"/>
                  </a:lnTo>
                  <a:lnTo>
                    <a:pt x="166" y="874"/>
                  </a:lnTo>
                  <a:lnTo>
                    <a:pt x="164" y="872"/>
                  </a:lnTo>
                  <a:lnTo>
                    <a:pt x="164" y="872"/>
                  </a:lnTo>
                  <a:lnTo>
                    <a:pt x="164" y="866"/>
                  </a:lnTo>
                  <a:lnTo>
                    <a:pt x="160" y="862"/>
                  </a:lnTo>
                  <a:lnTo>
                    <a:pt x="160" y="862"/>
                  </a:lnTo>
                  <a:lnTo>
                    <a:pt x="146" y="870"/>
                  </a:lnTo>
                  <a:lnTo>
                    <a:pt x="146" y="872"/>
                  </a:lnTo>
                  <a:lnTo>
                    <a:pt x="146" y="894"/>
                  </a:lnTo>
                  <a:lnTo>
                    <a:pt x="146" y="894"/>
                  </a:lnTo>
                  <a:lnTo>
                    <a:pt x="140" y="894"/>
                  </a:lnTo>
                  <a:lnTo>
                    <a:pt x="138" y="890"/>
                  </a:lnTo>
                  <a:lnTo>
                    <a:pt x="138" y="890"/>
                  </a:lnTo>
                  <a:lnTo>
                    <a:pt x="138" y="876"/>
                  </a:lnTo>
                  <a:lnTo>
                    <a:pt x="138" y="876"/>
                  </a:lnTo>
                  <a:lnTo>
                    <a:pt x="136" y="868"/>
                  </a:lnTo>
                  <a:lnTo>
                    <a:pt x="130" y="864"/>
                  </a:lnTo>
                  <a:lnTo>
                    <a:pt x="130" y="864"/>
                  </a:lnTo>
                  <a:lnTo>
                    <a:pt x="118" y="880"/>
                  </a:lnTo>
                  <a:lnTo>
                    <a:pt x="118" y="880"/>
                  </a:lnTo>
                  <a:lnTo>
                    <a:pt x="112" y="886"/>
                  </a:lnTo>
                  <a:lnTo>
                    <a:pt x="106" y="892"/>
                  </a:lnTo>
                  <a:lnTo>
                    <a:pt x="98" y="894"/>
                  </a:lnTo>
                  <a:lnTo>
                    <a:pt x="90" y="894"/>
                  </a:lnTo>
                  <a:lnTo>
                    <a:pt x="90" y="894"/>
                  </a:lnTo>
                  <a:lnTo>
                    <a:pt x="78" y="894"/>
                  </a:lnTo>
                  <a:lnTo>
                    <a:pt x="70" y="888"/>
                  </a:lnTo>
                  <a:lnTo>
                    <a:pt x="66" y="882"/>
                  </a:lnTo>
                  <a:lnTo>
                    <a:pt x="66" y="882"/>
                  </a:lnTo>
                  <a:lnTo>
                    <a:pt x="66" y="878"/>
                  </a:lnTo>
                  <a:lnTo>
                    <a:pt x="66" y="878"/>
                  </a:lnTo>
                  <a:lnTo>
                    <a:pt x="70" y="874"/>
                  </a:lnTo>
                  <a:lnTo>
                    <a:pt x="70" y="874"/>
                  </a:lnTo>
                  <a:lnTo>
                    <a:pt x="82" y="872"/>
                  </a:lnTo>
                  <a:lnTo>
                    <a:pt x="82" y="872"/>
                  </a:lnTo>
                  <a:lnTo>
                    <a:pt x="86" y="870"/>
                  </a:lnTo>
                  <a:lnTo>
                    <a:pt x="88" y="866"/>
                  </a:lnTo>
                  <a:lnTo>
                    <a:pt x="94" y="850"/>
                  </a:lnTo>
                  <a:lnTo>
                    <a:pt x="94" y="850"/>
                  </a:lnTo>
                  <a:lnTo>
                    <a:pt x="98" y="834"/>
                  </a:lnTo>
                  <a:lnTo>
                    <a:pt x="98" y="820"/>
                  </a:lnTo>
                  <a:lnTo>
                    <a:pt x="98" y="820"/>
                  </a:lnTo>
                  <a:lnTo>
                    <a:pt x="98" y="802"/>
                  </a:lnTo>
                  <a:lnTo>
                    <a:pt x="94" y="782"/>
                  </a:lnTo>
                  <a:lnTo>
                    <a:pt x="90" y="762"/>
                  </a:lnTo>
                  <a:lnTo>
                    <a:pt x="82" y="738"/>
                  </a:lnTo>
                  <a:lnTo>
                    <a:pt x="82" y="738"/>
                  </a:lnTo>
                  <a:lnTo>
                    <a:pt x="78" y="708"/>
                  </a:lnTo>
                  <a:lnTo>
                    <a:pt x="72" y="666"/>
                  </a:lnTo>
                  <a:lnTo>
                    <a:pt x="72" y="666"/>
                  </a:lnTo>
                  <a:lnTo>
                    <a:pt x="50" y="588"/>
                  </a:lnTo>
                  <a:lnTo>
                    <a:pt x="50" y="588"/>
                  </a:lnTo>
                  <a:lnTo>
                    <a:pt x="46" y="562"/>
                  </a:lnTo>
                  <a:lnTo>
                    <a:pt x="42" y="526"/>
                  </a:lnTo>
                  <a:lnTo>
                    <a:pt x="42" y="526"/>
                  </a:lnTo>
                  <a:lnTo>
                    <a:pt x="30" y="488"/>
                  </a:lnTo>
                  <a:lnTo>
                    <a:pt x="28" y="486"/>
                  </a:lnTo>
                  <a:lnTo>
                    <a:pt x="28" y="486"/>
                  </a:lnTo>
                  <a:lnTo>
                    <a:pt x="14" y="484"/>
                  </a:lnTo>
                  <a:lnTo>
                    <a:pt x="14" y="484"/>
                  </a:lnTo>
                  <a:lnTo>
                    <a:pt x="8" y="472"/>
                  </a:lnTo>
                  <a:lnTo>
                    <a:pt x="4" y="456"/>
                  </a:lnTo>
                  <a:lnTo>
                    <a:pt x="2" y="438"/>
                  </a:lnTo>
                  <a:lnTo>
                    <a:pt x="0" y="418"/>
                  </a:lnTo>
                  <a:lnTo>
                    <a:pt x="0" y="404"/>
                  </a:lnTo>
                  <a:lnTo>
                    <a:pt x="0" y="404"/>
                  </a:lnTo>
                  <a:lnTo>
                    <a:pt x="16" y="358"/>
                  </a:lnTo>
                  <a:lnTo>
                    <a:pt x="16" y="358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32" y="300"/>
                  </a:lnTo>
                  <a:lnTo>
                    <a:pt x="32" y="300"/>
                  </a:lnTo>
                  <a:lnTo>
                    <a:pt x="32" y="278"/>
                  </a:lnTo>
                  <a:lnTo>
                    <a:pt x="32" y="278"/>
                  </a:lnTo>
                  <a:lnTo>
                    <a:pt x="32" y="270"/>
                  </a:lnTo>
                  <a:lnTo>
                    <a:pt x="36" y="262"/>
                  </a:lnTo>
                  <a:lnTo>
                    <a:pt x="36" y="262"/>
                  </a:lnTo>
                  <a:lnTo>
                    <a:pt x="40" y="248"/>
                  </a:lnTo>
                  <a:lnTo>
                    <a:pt x="40" y="248"/>
                  </a:lnTo>
                  <a:lnTo>
                    <a:pt x="32" y="232"/>
                  </a:lnTo>
                  <a:lnTo>
                    <a:pt x="32" y="226"/>
                  </a:lnTo>
                  <a:lnTo>
                    <a:pt x="32" y="226"/>
                  </a:lnTo>
                  <a:lnTo>
                    <a:pt x="32" y="216"/>
                  </a:lnTo>
                  <a:lnTo>
                    <a:pt x="36" y="208"/>
                  </a:lnTo>
                  <a:lnTo>
                    <a:pt x="42" y="202"/>
                  </a:lnTo>
                  <a:lnTo>
                    <a:pt x="50" y="198"/>
                  </a:lnTo>
                  <a:lnTo>
                    <a:pt x="50" y="198"/>
                  </a:lnTo>
                  <a:lnTo>
                    <a:pt x="52" y="19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2" y="170"/>
                  </a:lnTo>
                  <a:lnTo>
                    <a:pt x="48" y="158"/>
                  </a:lnTo>
                  <a:lnTo>
                    <a:pt x="48" y="158"/>
                  </a:lnTo>
                  <a:lnTo>
                    <a:pt x="44" y="146"/>
                  </a:lnTo>
                  <a:lnTo>
                    <a:pt x="42" y="136"/>
                  </a:lnTo>
                  <a:lnTo>
                    <a:pt x="42" y="136"/>
                  </a:lnTo>
                  <a:lnTo>
                    <a:pt x="40" y="11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6" y="76"/>
                  </a:lnTo>
                  <a:lnTo>
                    <a:pt x="24" y="54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32" y="38"/>
                  </a:lnTo>
                  <a:lnTo>
                    <a:pt x="42" y="26"/>
                  </a:lnTo>
                  <a:lnTo>
                    <a:pt x="54" y="16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4" y="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16" y="6"/>
                  </a:lnTo>
                  <a:lnTo>
                    <a:pt x="124" y="12"/>
                  </a:lnTo>
                  <a:lnTo>
                    <a:pt x="134" y="22"/>
                  </a:lnTo>
                  <a:lnTo>
                    <a:pt x="142" y="34"/>
                  </a:lnTo>
                  <a:lnTo>
                    <a:pt x="142" y="34"/>
                  </a:lnTo>
                  <a:lnTo>
                    <a:pt x="156" y="52"/>
                  </a:lnTo>
                  <a:lnTo>
                    <a:pt x="156" y="52"/>
                  </a:lnTo>
                  <a:lnTo>
                    <a:pt x="162" y="64"/>
                  </a:lnTo>
                  <a:lnTo>
                    <a:pt x="166" y="84"/>
                  </a:lnTo>
                  <a:lnTo>
                    <a:pt x="166" y="84"/>
                  </a:lnTo>
                  <a:lnTo>
                    <a:pt x="170" y="104"/>
                  </a:lnTo>
                  <a:lnTo>
                    <a:pt x="174" y="11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96" y="132"/>
                  </a:lnTo>
                  <a:lnTo>
                    <a:pt x="196" y="132"/>
                  </a:lnTo>
                  <a:lnTo>
                    <a:pt x="192" y="138"/>
                  </a:lnTo>
                  <a:lnTo>
                    <a:pt x="192" y="140"/>
                  </a:lnTo>
                  <a:lnTo>
                    <a:pt x="192" y="140"/>
                  </a:lnTo>
                  <a:lnTo>
                    <a:pt x="198" y="144"/>
                  </a:lnTo>
                  <a:lnTo>
                    <a:pt x="206" y="146"/>
                  </a:lnTo>
                  <a:lnTo>
                    <a:pt x="206" y="146"/>
                  </a:lnTo>
                  <a:lnTo>
                    <a:pt x="214" y="148"/>
                  </a:lnTo>
                  <a:lnTo>
                    <a:pt x="214" y="148"/>
                  </a:lnTo>
                  <a:close/>
                  <a:moveTo>
                    <a:pt x="146" y="770"/>
                  </a:moveTo>
                  <a:lnTo>
                    <a:pt x="146" y="770"/>
                  </a:lnTo>
                  <a:lnTo>
                    <a:pt x="146" y="754"/>
                  </a:lnTo>
                  <a:lnTo>
                    <a:pt x="142" y="738"/>
                  </a:lnTo>
                  <a:lnTo>
                    <a:pt x="138" y="722"/>
                  </a:lnTo>
                  <a:lnTo>
                    <a:pt x="132" y="710"/>
                  </a:lnTo>
                  <a:lnTo>
                    <a:pt x="132" y="710"/>
                  </a:lnTo>
                  <a:lnTo>
                    <a:pt x="128" y="720"/>
                  </a:lnTo>
                  <a:lnTo>
                    <a:pt x="128" y="734"/>
                  </a:lnTo>
                  <a:lnTo>
                    <a:pt x="126" y="734"/>
                  </a:lnTo>
                  <a:lnTo>
                    <a:pt x="126" y="734"/>
                  </a:lnTo>
                  <a:lnTo>
                    <a:pt x="126" y="774"/>
                  </a:lnTo>
                  <a:lnTo>
                    <a:pt x="126" y="774"/>
                  </a:lnTo>
                  <a:lnTo>
                    <a:pt x="128" y="788"/>
                  </a:lnTo>
                  <a:lnTo>
                    <a:pt x="130" y="798"/>
                  </a:lnTo>
                  <a:lnTo>
                    <a:pt x="134" y="806"/>
                  </a:lnTo>
                  <a:lnTo>
                    <a:pt x="138" y="810"/>
                  </a:lnTo>
                  <a:lnTo>
                    <a:pt x="140" y="810"/>
                  </a:lnTo>
                  <a:lnTo>
                    <a:pt x="140" y="810"/>
                  </a:lnTo>
                  <a:lnTo>
                    <a:pt x="142" y="788"/>
                  </a:lnTo>
                  <a:lnTo>
                    <a:pt x="142" y="788"/>
                  </a:lnTo>
                  <a:lnTo>
                    <a:pt x="146" y="780"/>
                  </a:lnTo>
                  <a:lnTo>
                    <a:pt x="146" y="770"/>
                  </a:lnTo>
                  <a:lnTo>
                    <a:pt x="146" y="770"/>
                  </a:lnTo>
                  <a:close/>
                  <a:moveTo>
                    <a:pt x="176" y="324"/>
                  </a:moveTo>
                  <a:lnTo>
                    <a:pt x="176" y="324"/>
                  </a:lnTo>
                  <a:lnTo>
                    <a:pt x="174" y="302"/>
                  </a:lnTo>
                  <a:lnTo>
                    <a:pt x="174" y="284"/>
                  </a:lnTo>
                  <a:lnTo>
                    <a:pt x="170" y="270"/>
                  </a:lnTo>
                  <a:lnTo>
                    <a:pt x="166" y="262"/>
                  </a:lnTo>
                  <a:lnTo>
                    <a:pt x="164" y="264"/>
                  </a:lnTo>
                  <a:lnTo>
                    <a:pt x="164" y="264"/>
                  </a:lnTo>
                  <a:lnTo>
                    <a:pt x="156" y="282"/>
                  </a:lnTo>
                  <a:lnTo>
                    <a:pt x="142" y="304"/>
                  </a:lnTo>
                  <a:lnTo>
                    <a:pt x="140" y="306"/>
                  </a:lnTo>
                  <a:lnTo>
                    <a:pt x="140" y="306"/>
                  </a:lnTo>
                  <a:lnTo>
                    <a:pt x="140" y="314"/>
                  </a:lnTo>
                  <a:lnTo>
                    <a:pt x="138" y="318"/>
                  </a:lnTo>
                  <a:lnTo>
                    <a:pt x="138" y="326"/>
                  </a:lnTo>
                  <a:lnTo>
                    <a:pt x="138" y="326"/>
                  </a:lnTo>
                  <a:lnTo>
                    <a:pt x="138" y="330"/>
                  </a:lnTo>
                  <a:lnTo>
                    <a:pt x="140" y="338"/>
                  </a:lnTo>
                  <a:lnTo>
                    <a:pt x="150" y="354"/>
                  </a:lnTo>
                  <a:lnTo>
                    <a:pt x="150" y="354"/>
                  </a:lnTo>
                  <a:lnTo>
                    <a:pt x="170" y="382"/>
                  </a:lnTo>
                  <a:lnTo>
                    <a:pt x="172" y="380"/>
                  </a:lnTo>
                  <a:lnTo>
                    <a:pt x="172" y="380"/>
                  </a:lnTo>
                  <a:lnTo>
                    <a:pt x="174" y="350"/>
                  </a:lnTo>
                  <a:lnTo>
                    <a:pt x="176" y="324"/>
                  </a:lnTo>
                  <a:lnTo>
                    <a:pt x="176" y="32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91" name="Group 67"/>
          <p:cNvGrpSpPr>
            <a:grpSpLocks noChangeAspect="1"/>
          </p:cNvGrpSpPr>
          <p:nvPr userDrawn="1"/>
        </p:nvGrpSpPr>
        <p:grpSpPr bwMode="auto">
          <a:xfrm flipH="1" flipV="1">
            <a:off x="152398" y="152400"/>
            <a:ext cx="1600202" cy="1033671"/>
            <a:chOff x="2497" y="1995"/>
            <a:chExt cx="805" cy="52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auto">
            <a:xfrm>
              <a:off x="3043" y="2467"/>
              <a:ext cx="46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auto">
            <a:xfrm>
              <a:off x="2699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Rectangle 71"/>
            <p:cNvSpPr>
              <a:spLocks noChangeArrowheads="1"/>
            </p:cNvSpPr>
            <p:nvPr userDrawn="1"/>
          </p:nvSpPr>
          <p:spPr bwMode="auto">
            <a:xfrm>
              <a:off x="2598" y="2467"/>
              <a:ext cx="47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Rectangle 72"/>
            <p:cNvSpPr>
              <a:spLocks noChangeArrowheads="1"/>
            </p:cNvSpPr>
            <p:nvPr userDrawn="1"/>
          </p:nvSpPr>
          <p:spPr bwMode="auto">
            <a:xfrm>
              <a:off x="2497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Rectangle 73"/>
            <p:cNvSpPr>
              <a:spLocks noChangeArrowheads="1"/>
            </p:cNvSpPr>
            <p:nvPr userDrawn="1"/>
          </p:nvSpPr>
          <p:spPr bwMode="auto">
            <a:xfrm>
              <a:off x="3148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Rectangle 74"/>
            <p:cNvSpPr>
              <a:spLocks noChangeArrowheads="1"/>
            </p:cNvSpPr>
            <p:nvPr userDrawn="1"/>
          </p:nvSpPr>
          <p:spPr bwMode="auto">
            <a:xfrm>
              <a:off x="3254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Rectangle 75"/>
            <p:cNvSpPr>
              <a:spLocks noChangeArrowheads="1"/>
            </p:cNvSpPr>
            <p:nvPr userDrawn="1"/>
          </p:nvSpPr>
          <p:spPr bwMode="auto">
            <a:xfrm>
              <a:off x="3148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Rectangle 76"/>
            <p:cNvSpPr>
              <a:spLocks noChangeArrowheads="1"/>
            </p:cNvSpPr>
            <p:nvPr userDrawn="1"/>
          </p:nvSpPr>
          <p:spPr bwMode="auto">
            <a:xfrm>
              <a:off x="3254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Rectangle 77"/>
            <p:cNvSpPr>
              <a:spLocks noChangeArrowheads="1"/>
            </p:cNvSpPr>
            <p:nvPr userDrawn="1"/>
          </p:nvSpPr>
          <p:spPr bwMode="auto">
            <a:xfrm>
              <a:off x="3148" y="2100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Rectangle 78"/>
            <p:cNvSpPr>
              <a:spLocks noChangeArrowheads="1"/>
            </p:cNvSpPr>
            <p:nvPr userDrawn="1"/>
          </p:nvSpPr>
          <p:spPr bwMode="auto">
            <a:xfrm>
              <a:off x="3254" y="2100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Rectangle 79"/>
            <p:cNvSpPr>
              <a:spLocks noChangeArrowheads="1"/>
            </p:cNvSpPr>
            <p:nvPr userDrawn="1"/>
          </p:nvSpPr>
          <p:spPr bwMode="auto">
            <a:xfrm>
              <a:off x="2940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Rectangle 80"/>
            <p:cNvSpPr>
              <a:spLocks noChangeArrowheads="1"/>
            </p:cNvSpPr>
            <p:nvPr userDrawn="1"/>
          </p:nvSpPr>
          <p:spPr bwMode="auto">
            <a:xfrm>
              <a:off x="3046" y="2206"/>
              <a:ext cx="47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Rectangle 81"/>
            <p:cNvSpPr>
              <a:spLocks noChangeArrowheads="1"/>
            </p:cNvSpPr>
            <p:nvPr userDrawn="1"/>
          </p:nvSpPr>
          <p:spPr bwMode="auto">
            <a:xfrm>
              <a:off x="2839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auto">
            <a:xfrm>
              <a:off x="3148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Rectangle 83"/>
            <p:cNvSpPr>
              <a:spLocks noChangeArrowheads="1"/>
            </p:cNvSpPr>
            <p:nvPr userDrawn="1"/>
          </p:nvSpPr>
          <p:spPr bwMode="auto">
            <a:xfrm>
              <a:off x="3254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Rectangle 84"/>
            <p:cNvSpPr>
              <a:spLocks noChangeArrowheads="1"/>
            </p:cNvSpPr>
            <p:nvPr userDrawn="1"/>
          </p:nvSpPr>
          <p:spPr bwMode="auto">
            <a:xfrm>
              <a:off x="2940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Rectangle 85"/>
            <p:cNvSpPr>
              <a:spLocks noChangeArrowheads="1"/>
            </p:cNvSpPr>
            <p:nvPr userDrawn="1"/>
          </p:nvSpPr>
          <p:spPr bwMode="auto">
            <a:xfrm>
              <a:off x="3046" y="2305"/>
              <a:ext cx="47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Rectangle 86"/>
            <p:cNvSpPr>
              <a:spLocks noChangeArrowheads="1"/>
            </p:cNvSpPr>
            <p:nvPr userDrawn="1"/>
          </p:nvSpPr>
          <p:spPr bwMode="auto">
            <a:xfrm>
              <a:off x="2839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Rectangle 87"/>
            <p:cNvSpPr>
              <a:spLocks noChangeArrowheads="1"/>
            </p:cNvSpPr>
            <p:nvPr userDrawn="1"/>
          </p:nvSpPr>
          <p:spPr bwMode="auto">
            <a:xfrm>
              <a:off x="3148" y="1995"/>
              <a:ext cx="48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Rectangle 88"/>
            <p:cNvSpPr>
              <a:spLocks noChangeArrowheads="1"/>
            </p:cNvSpPr>
            <p:nvPr userDrawn="1"/>
          </p:nvSpPr>
          <p:spPr bwMode="auto">
            <a:xfrm>
              <a:off x="3254" y="1995"/>
              <a:ext cx="48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85800" y="1143000"/>
            <a:ext cx="7772400" cy="646331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1828800"/>
            <a:ext cx="7772400" cy="46166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3" name="Rectangle 32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7"/>
            <p:cNvGrpSpPr>
              <a:grpSpLocks noChangeAspect="1"/>
            </p:cNvGrpSpPr>
            <p:nvPr userDrawn="1"/>
          </p:nvGrpSpPr>
          <p:grpSpPr bwMode="auto">
            <a:xfrm flipH="1" flipV="1">
              <a:off x="152398" y="152400"/>
              <a:ext cx="1066802" cy="689114"/>
              <a:chOff x="2497" y="1995"/>
              <a:chExt cx="805" cy="52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8" name="Rectangle 69"/>
              <p:cNvSpPr>
                <a:spLocks noChangeArrowheads="1"/>
              </p:cNvSpPr>
              <p:nvPr userDrawn="1"/>
            </p:nvSpPr>
            <p:spPr bwMode="auto">
              <a:xfrm>
                <a:off x="3043" y="2467"/>
                <a:ext cx="46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Rectangle 70"/>
              <p:cNvSpPr>
                <a:spLocks noChangeArrowheads="1"/>
              </p:cNvSpPr>
              <p:nvPr userDrawn="1"/>
            </p:nvSpPr>
            <p:spPr bwMode="auto">
              <a:xfrm>
                <a:off x="2699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71"/>
              <p:cNvSpPr>
                <a:spLocks noChangeArrowheads="1"/>
              </p:cNvSpPr>
              <p:nvPr userDrawn="1"/>
            </p:nvSpPr>
            <p:spPr bwMode="auto">
              <a:xfrm>
                <a:off x="2598" y="2467"/>
                <a:ext cx="47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72"/>
              <p:cNvSpPr>
                <a:spLocks noChangeArrowheads="1"/>
              </p:cNvSpPr>
              <p:nvPr userDrawn="1"/>
            </p:nvSpPr>
            <p:spPr bwMode="auto">
              <a:xfrm>
                <a:off x="2497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73"/>
              <p:cNvSpPr>
                <a:spLocks noChangeArrowheads="1"/>
              </p:cNvSpPr>
              <p:nvPr userDrawn="1"/>
            </p:nvSpPr>
            <p:spPr bwMode="auto">
              <a:xfrm>
                <a:off x="3148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74"/>
              <p:cNvSpPr>
                <a:spLocks noChangeArrowheads="1"/>
              </p:cNvSpPr>
              <p:nvPr userDrawn="1"/>
            </p:nvSpPr>
            <p:spPr bwMode="auto">
              <a:xfrm>
                <a:off x="3254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75"/>
              <p:cNvSpPr>
                <a:spLocks noChangeArrowheads="1"/>
              </p:cNvSpPr>
              <p:nvPr userDrawn="1"/>
            </p:nvSpPr>
            <p:spPr bwMode="auto">
              <a:xfrm>
                <a:off x="3148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76"/>
              <p:cNvSpPr>
                <a:spLocks noChangeArrowheads="1"/>
              </p:cNvSpPr>
              <p:nvPr userDrawn="1"/>
            </p:nvSpPr>
            <p:spPr bwMode="auto">
              <a:xfrm>
                <a:off x="3254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77"/>
              <p:cNvSpPr>
                <a:spLocks noChangeArrowheads="1"/>
              </p:cNvSpPr>
              <p:nvPr userDrawn="1"/>
            </p:nvSpPr>
            <p:spPr bwMode="auto">
              <a:xfrm>
                <a:off x="3148" y="2100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78"/>
              <p:cNvSpPr>
                <a:spLocks noChangeArrowheads="1"/>
              </p:cNvSpPr>
              <p:nvPr userDrawn="1"/>
            </p:nvSpPr>
            <p:spPr bwMode="auto">
              <a:xfrm>
                <a:off x="3254" y="2100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79"/>
              <p:cNvSpPr>
                <a:spLocks noChangeArrowheads="1"/>
              </p:cNvSpPr>
              <p:nvPr userDrawn="1"/>
            </p:nvSpPr>
            <p:spPr bwMode="auto">
              <a:xfrm>
                <a:off x="2940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80"/>
              <p:cNvSpPr>
                <a:spLocks noChangeArrowheads="1"/>
              </p:cNvSpPr>
              <p:nvPr userDrawn="1"/>
            </p:nvSpPr>
            <p:spPr bwMode="auto">
              <a:xfrm>
                <a:off x="3046" y="2206"/>
                <a:ext cx="47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81"/>
              <p:cNvSpPr>
                <a:spLocks noChangeArrowheads="1"/>
              </p:cNvSpPr>
              <p:nvPr userDrawn="1"/>
            </p:nvSpPr>
            <p:spPr bwMode="auto">
              <a:xfrm>
                <a:off x="2839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82"/>
              <p:cNvSpPr>
                <a:spLocks noChangeArrowheads="1"/>
              </p:cNvSpPr>
              <p:nvPr userDrawn="1"/>
            </p:nvSpPr>
            <p:spPr bwMode="auto">
              <a:xfrm>
                <a:off x="3148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83"/>
              <p:cNvSpPr>
                <a:spLocks noChangeArrowheads="1"/>
              </p:cNvSpPr>
              <p:nvPr userDrawn="1"/>
            </p:nvSpPr>
            <p:spPr bwMode="auto">
              <a:xfrm>
                <a:off x="3254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84"/>
              <p:cNvSpPr>
                <a:spLocks noChangeArrowheads="1"/>
              </p:cNvSpPr>
              <p:nvPr userDrawn="1"/>
            </p:nvSpPr>
            <p:spPr bwMode="auto">
              <a:xfrm>
                <a:off x="2940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85"/>
              <p:cNvSpPr>
                <a:spLocks noChangeArrowheads="1"/>
              </p:cNvSpPr>
              <p:nvPr userDrawn="1"/>
            </p:nvSpPr>
            <p:spPr bwMode="auto">
              <a:xfrm>
                <a:off x="3046" y="2305"/>
                <a:ext cx="47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86"/>
              <p:cNvSpPr>
                <a:spLocks noChangeArrowheads="1"/>
              </p:cNvSpPr>
              <p:nvPr userDrawn="1"/>
            </p:nvSpPr>
            <p:spPr bwMode="auto">
              <a:xfrm>
                <a:off x="2839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87"/>
              <p:cNvSpPr>
                <a:spLocks noChangeArrowheads="1"/>
              </p:cNvSpPr>
              <p:nvPr userDrawn="1"/>
            </p:nvSpPr>
            <p:spPr bwMode="auto">
              <a:xfrm>
                <a:off x="3148" y="1995"/>
                <a:ext cx="48" cy="4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88"/>
              <p:cNvSpPr>
                <a:spLocks noChangeArrowheads="1"/>
              </p:cNvSpPr>
              <p:nvPr userDrawn="1"/>
            </p:nvSpPr>
            <p:spPr bwMode="auto">
              <a:xfrm>
                <a:off x="3254" y="1995"/>
                <a:ext cx="48" cy="4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8054975" y="0"/>
              <a:ext cx="1089025" cy="26631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32" y="0"/>
                </a:cxn>
                <a:cxn ang="0">
                  <a:pos x="1432" y="3492"/>
                </a:cxn>
                <a:cxn ang="0">
                  <a:pos x="1419" y="3252"/>
                </a:cxn>
                <a:cxn ang="0">
                  <a:pos x="1406" y="3024"/>
                </a:cxn>
                <a:cxn ang="0">
                  <a:pos x="1393" y="2807"/>
                </a:cxn>
                <a:cxn ang="0">
                  <a:pos x="1379" y="2601"/>
                </a:cxn>
                <a:cxn ang="0">
                  <a:pos x="1364" y="2407"/>
                </a:cxn>
                <a:cxn ang="0">
                  <a:pos x="1348" y="2222"/>
                </a:cxn>
                <a:cxn ang="0">
                  <a:pos x="1330" y="2047"/>
                </a:cxn>
                <a:cxn ang="0">
                  <a:pos x="1311" y="1881"/>
                </a:cxn>
                <a:cxn ang="0">
                  <a:pos x="1291" y="1726"/>
                </a:cxn>
                <a:cxn ang="0">
                  <a:pos x="1268" y="1580"/>
                </a:cxn>
                <a:cxn ang="0">
                  <a:pos x="1245" y="1442"/>
                </a:cxn>
                <a:cxn ang="0">
                  <a:pos x="1218" y="1313"/>
                </a:cxn>
                <a:cxn ang="0">
                  <a:pos x="1190" y="1192"/>
                </a:cxn>
                <a:cxn ang="0">
                  <a:pos x="1158" y="1078"/>
                </a:cxn>
                <a:cxn ang="0">
                  <a:pos x="1125" y="973"/>
                </a:cxn>
                <a:cxn ang="0">
                  <a:pos x="1089" y="873"/>
                </a:cxn>
                <a:cxn ang="0">
                  <a:pos x="1049" y="781"/>
                </a:cxn>
                <a:cxn ang="0">
                  <a:pos x="1007" y="696"/>
                </a:cxn>
                <a:cxn ang="0">
                  <a:pos x="962" y="617"/>
                </a:cxn>
                <a:cxn ang="0">
                  <a:pos x="913" y="544"/>
                </a:cxn>
                <a:cxn ang="0">
                  <a:pos x="860" y="475"/>
                </a:cxn>
                <a:cxn ang="0">
                  <a:pos x="804" y="413"/>
                </a:cxn>
                <a:cxn ang="0">
                  <a:pos x="744" y="354"/>
                </a:cxn>
                <a:cxn ang="0">
                  <a:pos x="680" y="301"/>
                </a:cxn>
                <a:cxn ang="0">
                  <a:pos x="611" y="252"/>
                </a:cxn>
                <a:cxn ang="0">
                  <a:pos x="539" y="206"/>
                </a:cxn>
                <a:cxn ang="0">
                  <a:pos x="461" y="165"/>
                </a:cxn>
                <a:cxn ang="0">
                  <a:pos x="379" y="128"/>
                </a:cxn>
                <a:cxn ang="0">
                  <a:pos x="292" y="92"/>
                </a:cxn>
                <a:cxn ang="0">
                  <a:pos x="200" y="59"/>
                </a:cxn>
                <a:cxn ang="0">
                  <a:pos x="103" y="28"/>
                </a:cxn>
                <a:cxn ang="0">
                  <a:pos x="0" y="0"/>
                </a:cxn>
              </a:cxnLst>
              <a:rect l="0" t="0" r="r" b="b"/>
              <a:pathLst>
                <a:path w="1432" h="3492">
                  <a:moveTo>
                    <a:pt x="0" y="0"/>
                  </a:moveTo>
                  <a:lnTo>
                    <a:pt x="1432" y="0"/>
                  </a:lnTo>
                  <a:lnTo>
                    <a:pt x="1432" y="3492"/>
                  </a:lnTo>
                  <a:lnTo>
                    <a:pt x="1419" y="3252"/>
                  </a:lnTo>
                  <a:lnTo>
                    <a:pt x="1406" y="3024"/>
                  </a:lnTo>
                  <a:lnTo>
                    <a:pt x="1393" y="2807"/>
                  </a:lnTo>
                  <a:lnTo>
                    <a:pt x="1379" y="2601"/>
                  </a:lnTo>
                  <a:lnTo>
                    <a:pt x="1364" y="2407"/>
                  </a:lnTo>
                  <a:lnTo>
                    <a:pt x="1348" y="2222"/>
                  </a:lnTo>
                  <a:lnTo>
                    <a:pt x="1330" y="2047"/>
                  </a:lnTo>
                  <a:lnTo>
                    <a:pt x="1311" y="1881"/>
                  </a:lnTo>
                  <a:lnTo>
                    <a:pt x="1291" y="1726"/>
                  </a:lnTo>
                  <a:lnTo>
                    <a:pt x="1268" y="1580"/>
                  </a:lnTo>
                  <a:lnTo>
                    <a:pt x="1245" y="1442"/>
                  </a:lnTo>
                  <a:lnTo>
                    <a:pt x="1218" y="1313"/>
                  </a:lnTo>
                  <a:lnTo>
                    <a:pt x="1190" y="1192"/>
                  </a:lnTo>
                  <a:lnTo>
                    <a:pt x="1158" y="1078"/>
                  </a:lnTo>
                  <a:lnTo>
                    <a:pt x="1125" y="973"/>
                  </a:lnTo>
                  <a:lnTo>
                    <a:pt x="1089" y="873"/>
                  </a:lnTo>
                  <a:lnTo>
                    <a:pt x="1049" y="781"/>
                  </a:lnTo>
                  <a:lnTo>
                    <a:pt x="1007" y="696"/>
                  </a:lnTo>
                  <a:lnTo>
                    <a:pt x="962" y="617"/>
                  </a:lnTo>
                  <a:lnTo>
                    <a:pt x="913" y="544"/>
                  </a:lnTo>
                  <a:lnTo>
                    <a:pt x="860" y="475"/>
                  </a:lnTo>
                  <a:lnTo>
                    <a:pt x="804" y="413"/>
                  </a:lnTo>
                  <a:lnTo>
                    <a:pt x="744" y="354"/>
                  </a:lnTo>
                  <a:lnTo>
                    <a:pt x="680" y="301"/>
                  </a:lnTo>
                  <a:lnTo>
                    <a:pt x="611" y="252"/>
                  </a:lnTo>
                  <a:lnTo>
                    <a:pt x="539" y="206"/>
                  </a:lnTo>
                  <a:lnTo>
                    <a:pt x="461" y="165"/>
                  </a:lnTo>
                  <a:lnTo>
                    <a:pt x="379" y="128"/>
                  </a:lnTo>
                  <a:lnTo>
                    <a:pt x="292" y="92"/>
                  </a:lnTo>
                  <a:lnTo>
                    <a:pt x="200" y="59"/>
                  </a:lnTo>
                  <a:lnTo>
                    <a:pt x="10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1295400" y="5715000"/>
              <a:ext cx="6858000" cy="914400"/>
            </a:xfrm>
            <a:custGeom>
              <a:avLst/>
              <a:gdLst/>
              <a:ahLst/>
              <a:cxnLst>
                <a:cxn ang="0">
                  <a:pos x="17264" y="180"/>
                </a:cxn>
                <a:cxn ang="0">
                  <a:pos x="16706" y="689"/>
                </a:cxn>
                <a:cxn ang="0">
                  <a:pos x="15959" y="1141"/>
                </a:cxn>
                <a:cxn ang="0">
                  <a:pos x="15050" y="1535"/>
                </a:cxn>
                <a:cxn ang="0">
                  <a:pos x="14003" y="1871"/>
                </a:cxn>
                <a:cxn ang="0">
                  <a:pos x="12844" y="2151"/>
                </a:cxn>
                <a:cxn ang="0">
                  <a:pos x="11599" y="2374"/>
                </a:cxn>
                <a:cxn ang="0">
                  <a:pos x="10294" y="2540"/>
                </a:cxn>
                <a:cxn ang="0">
                  <a:pos x="8951" y="2649"/>
                </a:cxn>
                <a:cxn ang="0">
                  <a:pos x="7599" y="2704"/>
                </a:cxn>
                <a:cxn ang="0">
                  <a:pos x="6264" y="2702"/>
                </a:cxn>
                <a:cxn ang="0">
                  <a:pos x="4968" y="2645"/>
                </a:cxn>
                <a:cxn ang="0">
                  <a:pos x="3740" y="2534"/>
                </a:cxn>
                <a:cxn ang="0">
                  <a:pos x="2603" y="2367"/>
                </a:cxn>
                <a:cxn ang="0">
                  <a:pos x="1584" y="2147"/>
                </a:cxn>
                <a:cxn ang="0">
                  <a:pos x="708" y="1871"/>
                </a:cxn>
                <a:cxn ang="0">
                  <a:pos x="0" y="1543"/>
                </a:cxn>
                <a:cxn ang="0">
                  <a:pos x="341" y="1635"/>
                </a:cxn>
                <a:cxn ang="0">
                  <a:pos x="1155" y="1920"/>
                </a:cxn>
                <a:cxn ang="0">
                  <a:pos x="2121" y="2151"/>
                </a:cxn>
                <a:cxn ang="0">
                  <a:pos x="3215" y="2331"/>
                </a:cxn>
                <a:cxn ang="0">
                  <a:pos x="4413" y="2457"/>
                </a:cxn>
                <a:cxn ang="0">
                  <a:pos x="5686" y="2531"/>
                </a:cxn>
                <a:cxn ang="0">
                  <a:pos x="7011" y="2550"/>
                </a:cxn>
                <a:cxn ang="0">
                  <a:pos x="8361" y="2515"/>
                </a:cxn>
                <a:cxn ang="0">
                  <a:pos x="9712" y="2426"/>
                </a:cxn>
                <a:cxn ang="0">
                  <a:pos x="11037" y="2283"/>
                </a:cxn>
                <a:cxn ang="0">
                  <a:pos x="12311" y="2084"/>
                </a:cxn>
                <a:cxn ang="0">
                  <a:pos x="13509" y="1831"/>
                </a:cxn>
                <a:cxn ang="0">
                  <a:pos x="14604" y="1522"/>
                </a:cxn>
                <a:cxn ang="0">
                  <a:pos x="15571" y="1158"/>
                </a:cxn>
                <a:cxn ang="0">
                  <a:pos x="16386" y="737"/>
                </a:cxn>
                <a:cxn ang="0">
                  <a:pos x="17021" y="260"/>
                </a:cxn>
              </a:cxnLst>
              <a:rect l="0" t="0" r="r" b="b"/>
              <a:pathLst>
                <a:path w="17264" h="2710">
                  <a:moveTo>
                    <a:pt x="17264" y="0"/>
                  </a:moveTo>
                  <a:lnTo>
                    <a:pt x="17264" y="180"/>
                  </a:lnTo>
                  <a:lnTo>
                    <a:pt x="17010" y="442"/>
                  </a:lnTo>
                  <a:lnTo>
                    <a:pt x="16706" y="689"/>
                  </a:lnTo>
                  <a:lnTo>
                    <a:pt x="16354" y="923"/>
                  </a:lnTo>
                  <a:lnTo>
                    <a:pt x="15959" y="1141"/>
                  </a:lnTo>
                  <a:lnTo>
                    <a:pt x="15524" y="1345"/>
                  </a:lnTo>
                  <a:lnTo>
                    <a:pt x="15050" y="1535"/>
                  </a:lnTo>
                  <a:lnTo>
                    <a:pt x="14543" y="1710"/>
                  </a:lnTo>
                  <a:lnTo>
                    <a:pt x="14003" y="1871"/>
                  </a:lnTo>
                  <a:lnTo>
                    <a:pt x="13437" y="2018"/>
                  </a:lnTo>
                  <a:lnTo>
                    <a:pt x="12844" y="2151"/>
                  </a:lnTo>
                  <a:lnTo>
                    <a:pt x="12232" y="2269"/>
                  </a:lnTo>
                  <a:lnTo>
                    <a:pt x="11599" y="2374"/>
                  </a:lnTo>
                  <a:lnTo>
                    <a:pt x="10952" y="2464"/>
                  </a:lnTo>
                  <a:lnTo>
                    <a:pt x="10294" y="2540"/>
                  </a:lnTo>
                  <a:lnTo>
                    <a:pt x="9625" y="2602"/>
                  </a:lnTo>
                  <a:lnTo>
                    <a:pt x="8951" y="2649"/>
                  </a:lnTo>
                  <a:lnTo>
                    <a:pt x="8275" y="2684"/>
                  </a:lnTo>
                  <a:lnTo>
                    <a:pt x="7599" y="2704"/>
                  </a:lnTo>
                  <a:lnTo>
                    <a:pt x="6928" y="2710"/>
                  </a:lnTo>
                  <a:lnTo>
                    <a:pt x="6264" y="2702"/>
                  </a:lnTo>
                  <a:lnTo>
                    <a:pt x="5609" y="2681"/>
                  </a:lnTo>
                  <a:lnTo>
                    <a:pt x="4968" y="2645"/>
                  </a:lnTo>
                  <a:lnTo>
                    <a:pt x="4344" y="2597"/>
                  </a:lnTo>
                  <a:lnTo>
                    <a:pt x="3740" y="2534"/>
                  </a:lnTo>
                  <a:lnTo>
                    <a:pt x="3158" y="2457"/>
                  </a:lnTo>
                  <a:lnTo>
                    <a:pt x="2603" y="2367"/>
                  </a:lnTo>
                  <a:lnTo>
                    <a:pt x="2077" y="2264"/>
                  </a:lnTo>
                  <a:lnTo>
                    <a:pt x="1584" y="2147"/>
                  </a:lnTo>
                  <a:lnTo>
                    <a:pt x="1126" y="2016"/>
                  </a:lnTo>
                  <a:lnTo>
                    <a:pt x="708" y="1871"/>
                  </a:lnTo>
                  <a:lnTo>
                    <a:pt x="331" y="1714"/>
                  </a:lnTo>
                  <a:lnTo>
                    <a:pt x="0" y="1543"/>
                  </a:lnTo>
                  <a:lnTo>
                    <a:pt x="0" y="1474"/>
                  </a:lnTo>
                  <a:lnTo>
                    <a:pt x="341" y="1635"/>
                  </a:lnTo>
                  <a:lnTo>
                    <a:pt x="727" y="1784"/>
                  </a:lnTo>
                  <a:lnTo>
                    <a:pt x="1155" y="1920"/>
                  </a:lnTo>
                  <a:lnTo>
                    <a:pt x="1621" y="2042"/>
                  </a:lnTo>
                  <a:lnTo>
                    <a:pt x="2121" y="2151"/>
                  </a:lnTo>
                  <a:lnTo>
                    <a:pt x="2654" y="2249"/>
                  </a:lnTo>
                  <a:lnTo>
                    <a:pt x="3215" y="2331"/>
                  </a:lnTo>
                  <a:lnTo>
                    <a:pt x="3803" y="2401"/>
                  </a:lnTo>
                  <a:lnTo>
                    <a:pt x="4413" y="2457"/>
                  </a:lnTo>
                  <a:lnTo>
                    <a:pt x="5041" y="2500"/>
                  </a:lnTo>
                  <a:lnTo>
                    <a:pt x="5686" y="2531"/>
                  </a:lnTo>
                  <a:lnTo>
                    <a:pt x="6343" y="2547"/>
                  </a:lnTo>
                  <a:lnTo>
                    <a:pt x="7011" y="2550"/>
                  </a:lnTo>
                  <a:lnTo>
                    <a:pt x="7685" y="2539"/>
                  </a:lnTo>
                  <a:lnTo>
                    <a:pt x="8361" y="2515"/>
                  </a:lnTo>
                  <a:lnTo>
                    <a:pt x="9039" y="2478"/>
                  </a:lnTo>
                  <a:lnTo>
                    <a:pt x="9712" y="2426"/>
                  </a:lnTo>
                  <a:lnTo>
                    <a:pt x="10379" y="2361"/>
                  </a:lnTo>
                  <a:lnTo>
                    <a:pt x="11037" y="2283"/>
                  </a:lnTo>
                  <a:lnTo>
                    <a:pt x="11682" y="2190"/>
                  </a:lnTo>
                  <a:lnTo>
                    <a:pt x="12311" y="2084"/>
                  </a:lnTo>
                  <a:lnTo>
                    <a:pt x="12921" y="1964"/>
                  </a:lnTo>
                  <a:lnTo>
                    <a:pt x="13509" y="1831"/>
                  </a:lnTo>
                  <a:lnTo>
                    <a:pt x="14070" y="1683"/>
                  </a:lnTo>
                  <a:lnTo>
                    <a:pt x="14604" y="1522"/>
                  </a:lnTo>
                  <a:lnTo>
                    <a:pt x="15105" y="1347"/>
                  </a:lnTo>
                  <a:lnTo>
                    <a:pt x="15571" y="1158"/>
                  </a:lnTo>
                  <a:lnTo>
                    <a:pt x="15999" y="954"/>
                  </a:lnTo>
                  <a:lnTo>
                    <a:pt x="16386" y="737"/>
                  </a:lnTo>
                  <a:lnTo>
                    <a:pt x="16728" y="506"/>
                  </a:lnTo>
                  <a:lnTo>
                    <a:pt x="17021" y="260"/>
                  </a:lnTo>
                  <a:lnTo>
                    <a:pt x="1726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30000"/>
                  </a:schemeClr>
                </a:gs>
                <a:gs pos="50000">
                  <a:schemeClr val="accent2"/>
                </a:gs>
                <a:gs pos="100000">
                  <a:schemeClr val="bg1">
                    <a:alpha val="30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88646-8CEC-4AE4-B1E7-ADF9D885FD96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F2618-C234-4528-BB60-72360CB0937F}" type="datetimeFigureOut">
              <a:rPr lang="en-US" smtClean="0"/>
              <a:pPr/>
              <a:t>3/7/21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jpg"/><Relationship Id="rId18" Type="http://schemas.openxmlformats.org/officeDocument/2006/relationships/image" Target="../media/image26.jpg"/><Relationship Id="rId26" Type="http://schemas.openxmlformats.org/officeDocument/2006/relationships/image" Target="../media/image34.jpg"/><Relationship Id="rId39" Type="http://schemas.openxmlformats.org/officeDocument/2006/relationships/image" Target="../media/image47.jpg"/><Relationship Id="rId21" Type="http://schemas.openxmlformats.org/officeDocument/2006/relationships/image" Target="../media/image29.jpg"/><Relationship Id="rId34" Type="http://schemas.openxmlformats.org/officeDocument/2006/relationships/image" Target="../media/image42.jpg"/><Relationship Id="rId42" Type="http://schemas.openxmlformats.org/officeDocument/2006/relationships/image" Target="../media/image50.jpg"/><Relationship Id="rId47" Type="http://schemas.openxmlformats.org/officeDocument/2006/relationships/image" Target="../media/image55.jpg"/><Relationship Id="rId50" Type="http://schemas.openxmlformats.org/officeDocument/2006/relationships/image" Target="../media/image58.jpg"/><Relationship Id="rId55" Type="http://schemas.openxmlformats.org/officeDocument/2006/relationships/image" Target="../media/image63.jpg"/><Relationship Id="rId7" Type="http://schemas.openxmlformats.org/officeDocument/2006/relationships/image" Target="../media/image15.jpg"/><Relationship Id="rId2" Type="http://schemas.openxmlformats.org/officeDocument/2006/relationships/chart" Target="../charts/chart2.xml"/><Relationship Id="rId16" Type="http://schemas.openxmlformats.org/officeDocument/2006/relationships/image" Target="../media/image24.jpg"/><Relationship Id="rId29" Type="http://schemas.openxmlformats.org/officeDocument/2006/relationships/image" Target="../media/image37.jpg"/><Relationship Id="rId11" Type="http://schemas.openxmlformats.org/officeDocument/2006/relationships/image" Target="../media/image19.jpg"/><Relationship Id="rId24" Type="http://schemas.openxmlformats.org/officeDocument/2006/relationships/image" Target="../media/image32.jpg"/><Relationship Id="rId32" Type="http://schemas.openxmlformats.org/officeDocument/2006/relationships/image" Target="../media/image40.jpg"/><Relationship Id="rId37" Type="http://schemas.openxmlformats.org/officeDocument/2006/relationships/image" Target="../media/image45.jpg"/><Relationship Id="rId40" Type="http://schemas.openxmlformats.org/officeDocument/2006/relationships/image" Target="../media/image48.jpg"/><Relationship Id="rId45" Type="http://schemas.openxmlformats.org/officeDocument/2006/relationships/image" Target="../media/image53.jpg"/><Relationship Id="rId53" Type="http://schemas.openxmlformats.org/officeDocument/2006/relationships/image" Target="../media/image61.jpg"/><Relationship Id="rId58" Type="http://schemas.openxmlformats.org/officeDocument/2006/relationships/image" Target="../media/image66.jpg"/><Relationship Id="rId5" Type="http://schemas.openxmlformats.org/officeDocument/2006/relationships/image" Target="../media/image13.jpg"/><Relationship Id="rId61" Type="http://schemas.openxmlformats.org/officeDocument/2006/relationships/image" Target="../media/image69.jpg"/><Relationship Id="rId19" Type="http://schemas.openxmlformats.org/officeDocument/2006/relationships/image" Target="../media/image27.jpg"/><Relationship Id="rId14" Type="http://schemas.openxmlformats.org/officeDocument/2006/relationships/image" Target="../media/image22.jpg"/><Relationship Id="rId22" Type="http://schemas.openxmlformats.org/officeDocument/2006/relationships/image" Target="../media/image30.jpg"/><Relationship Id="rId27" Type="http://schemas.openxmlformats.org/officeDocument/2006/relationships/image" Target="../media/image35.jpg"/><Relationship Id="rId30" Type="http://schemas.openxmlformats.org/officeDocument/2006/relationships/image" Target="../media/image38.jpg"/><Relationship Id="rId35" Type="http://schemas.openxmlformats.org/officeDocument/2006/relationships/image" Target="../media/image43.jpg"/><Relationship Id="rId43" Type="http://schemas.openxmlformats.org/officeDocument/2006/relationships/image" Target="../media/image51.jpg"/><Relationship Id="rId48" Type="http://schemas.openxmlformats.org/officeDocument/2006/relationships/image" Target="../media/image56.jpg"/><Relationship Id="rId56" Type="http://schemas.openxmlformats.org/officeDocument/2006/relationships/image" Target="../media/image64.jpg"/><Relationship Id="rId8" Type="http://schemas.openxmlformats.org/officeDocument/2006/relationships/image" Target="../media/image16.jpg"/><Relationship Id="rId51" Type="http://schemas.openxmlformats.org/officeDocument/2006/relationships/image" Target="../media/image59.jpg"/><Relationship Id="rId3" Type="http://schemas.openxmlformats.org/officeDocument/2006/relationships/image" Target="../media/image11.jpg"/><Relationship Id="rId12" Type="http://schemas.openxmlformats.org/officeDocument/2006/relationships/image" Target="../media/image20.jpg"/><Relationship Id="rId17" Type="http://schemas.openxmlformats.org/officeDocument/2006/relationships/image" Target="../media/image25.jpg"/><Relationship Id="rId25" Type="http://schemas.openxmlformats.org/officeDocument/2006/relationships/image" Target="../media/image33.jpg"/><Relationship Id="rId33" Type="http://schemas.openxmlformats.org/officeDocument/2006/relationships/image" Target="../media/image41.jpg"/><Relationship Id="rId38" Type="http://schemas.openxmlformats.org/officeDocument/2006/relationships/image" Target="../media/image46.jpg"/><Relationship Id="rId46" Type="http://schemas.openxmlformats.org/officeDocument/2006/relationships/image" Target="../media/image54.jpg"/><Relationship Id="rId59" Type="http://schemas.openxmlformats.org/officeDocument/2006/relationships/image" Target="../media/image67.jpg"/><Relationship Id="rId20" Type="http://schemas.openxmlformats.org/officeDocument/2006/relationships/image" Target="../media/image28.jpg"/><Relationship Id="rId41" Type="http://schemas.openxmlformats.org/officeDocument/2006/relationships/image" Target="../media/image49.jpg"/><Relationship Id="rId54" Type="http://schemas.openxmlformats.org/officeDocument/2006/relationships/image" Target="../media/image62.jpg"/><Relationship Id="rId6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5" Type="http://schemas.openxmlformats.org/officeDocument/2006/relationships/image" Target="../media/image23.jpg"/><Relationship Id="rId23" Type="http://schemas.openxmlformats.org/officeDocument/2006/relationships/image" Target="../media/image31.jpg"/><Relationship Id="rId28" Type="http://schemas.openxmlformats.org/officeDocument/2006/relationships/image" Target="../media/image36.jpg"/><Relationship Id="rId36" Type="http://schemas.openxmlformats.org/officeDocument/2006/relationships/image" Target="../media/image44.jpg"/><Relationship Id="rId49" Type="http://schemas.openxmlformats.org/officeDocument/2006/relationships/image" Target="../media/image57.jpg"/><Relationship Id="rId57" Type="http://schemas.openxmlformats.org/officeDocument/2006/relationships/image" Target="../media/image65.jpg"/><Relationship Id="rId10" Type="http://schemas.openxmlformats.org/officeDocument/2006/relationships/image" Target="../media/image18.jpg"/><Relationship Id="rId31" Type="http://schemas.openxmlformats.org/officeDocument/2006/relationships/image" Target="../media/image39.jpg"/><Relationship Id="rId44" Type="http://schemas.openxmlformats.org/officeDocument/2006/relationships/image" Target="../media/image52.jpg"/><Relationship Id="rId52" Type="http://schemas.openxmlformats.org/officeDocument/2006/relationships/image" Target="../media/image60.jpg"/><Relationship Id="rId60" Type="http://schemas.openxmlformats.org/officeDocument/2006/relationships/image" Target="../media/image6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39.jpg"/><Relationship Id="rId7" Type="http://schemas.openxmlformats.org/officeDocument/2006/relationships/image" Target="../media/image26.jpg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41.jpg"/><Relationship Id="rId10" Type="http://schemas.openxmlformats.org/officeDocument/2006/relationships/image" Target="../media/image59.jpg"/><Relationship Id="rId4" Type="http://schemas.openxmlformats.org/officeDocument/2006/relationships/image" Target="../media/image86.tiff"/><Relationship Id="rId9" Type="http://schemas.openxmlformats.org/officeDocument/2006/relationships/image" Target="../media/image47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91.jp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2.png"/><Relationship Id="rId12" Type="http://schemas.openxmlformats.org/officeDocument/2006/relationships/image" Target="../media/image90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86.tiff"/><Relationship Id="rId11" Type="http://schemas.openxmlformats.org/officeDocument/2006/relationships/image" Target="../media/image89.jpg"/><Relationship Id="rId5" Type="http://schemas.microsoft.com/office/2007/relationships/hdphoto" Target="../media/hdphoto2.wdp"/><Relationship Id="rId10" Type="http://schemas.openxmlformats.org/officeDocument/2006/relationships/image" Target="../media/image51.jpg"/><Relationship Id="rId4" Type="http://schemas.openxmlformats.org/officeDocument/2006/relationships/image" Target="../media/image87.jpeg"/><Relationship Id="rId9" Type="http://schemas.openxmlformats.org/officeDocument/2006/relationships/image" Target="../media/image88.jpg"/><Relationship Id="rId14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8.jpg"/><Relationship Id="rId12" Type="http://schemas.openxmlformats.org/officeDocument/2006/relationships/image" Target="../media/image9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25.jpg"/><Relationship Id="rId11" Type="http://schemas.openxmlformats.org/officeDocument/2006/relationships/image" Target="../media/image86.tiff"/><Relationship Id="rId5" Type="http://schemas.microsoft.com/office/2007/relationships/hdphoto" Target="../media/hdphoto2.wdp"/><Relationship Id="rId10" Type="http://schemas.openxmlformats.org/officeDocument/2006/relationships/image" Target="../media/image97.png"/><Relationship Id="rId4" Type="http://schemas.openxmlformats.org/officeDocument/2006/relationships/image" Target="../media/image87.jpeg"/><Relationship Id="rId9" Type="http://schemas.openxmlformats.org/officeDocument/2006/relationships/image" Target="../media/image9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7" Type="http://schemas.openxmlformats.org/officeDocument/2006/relationships/image" Target="../media/image97.tiff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tiff"/><Relationship Id="rId5" Type="http://schemas.openxmlformats.org/officeDocument/2006/relationships/image" Target="../media/image95.tiff"/><Relationship Id="rId4" Type="http://schemas.openxmlformats.org/officeDocument/2006/relationships/image" Target="../media/image9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tiff"/><Relationship Id="rId4" Type="http://schemas.openxmlformats.org/officeDocument/2006/relationships/image" Target="../media/image9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01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05.png"/><Relationship Id="rId4" Type="http://schemas.openxmlformats.org/officeDocument/2006/relationships/image" Target="../media/image10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04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emf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0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emf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tiff"/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tiff"/><Relationship Id="rId4" Type="http://schemas.openxmlformats.org/officeDocument/2006/relationships/image" Target="../media/image12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tiff"/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huanlan.zhihu.com/p/103278453" TargetMode="External"/><Relationship Id="rId4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tiff"/><Relationship Id="rId2" Type="http://schemas.openxmlformats.org/officeDocument/2006/relationships/image" Target="../media/image13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id-mct.github.io/2017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paperswithcode.com/sota/person-re-identification-on-market-150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jpg"/><Relationship Id="rId18" Type="http://schemas.openxmlformats.org/officeDocument/2006/relationships/image" Target="../media/image26.jpg"/><Relationship Id="rId26" Type="http://schemas.openxmlformats.org/officeDocument/2006/relationships/image" Target="../media/image34.jpg"/><Relationship Id="rId39" Type="http://schemas.openxmlformats.org/officeDocument/2006/relationships/image" Target="../media/image47.jpg"/><Relationship Id="rId21" Type="http://schemas.openxmlformats.org/officeDocument/2006/relationships/image" Target="../media/image29.jpg"/><Relationship Id="rId34" Type="http://schemas.openxmlformats.org/officeDocument/2006/relationships/image" Target="../media/image42.jpg"/><Relationship Id="rId42" Type="http://schemas.openxmlformats.org/officeDocument/2006/relationships/image" Target="../media/image50.jpg"/><Relationship Id="rId47" Type="http://schemas.openxmlformats.org/officeDocument/2006/relationships/image" Target="../media/image55.jpg"/><Relationship Id="rId50" Type="http://schemas.openxmlformats.org/officeDocument/2006/relationships/image" Target="../media/image58.jpg"/><Relationship Id="rId55" Type="http://schemas.openxmlformats.org/officeDocument/2006/relationships/image" Target="../media/image63.jpg"/><Relationship Id="rId7" Type="http://schemas.openxmlformats.org/officeDocument/2006/relationships/image" Target="../media/image15.jpg"/><Relationship Id="rId2" Type="http://schemas.openxmlformats.org/officeDocument/2006/relationships/chart" Target="../charts/chart1.xml"/><Relationship Id="rId16" Type="http://schemas.openxmlformats.org/officeDocument/2006/relationships/image" Target="../media/image24.jpg"/><Relationship Id="rId29" Type="http://schemas.openxmlformats.org/officeDocument/2006/relationships/image" Target="../media/image37.jpg"/><Relationship Id="rId11" Type="http://schemas.openxmlformats.org/officeDocument/2006/relationships/image" Target="../media/image19.jpg"/><Relationship Id="rId24" Type="http://schemas.openxmlformats.org/officeDocument/2006/relationships/image" Target="../media/image32.jpg"/><Relationship Id="rId32" Type="http://schemas.openxmlformats.org/officeDocument/2006/relationships/image" Target="../media/image40.jpg"/><Relationship Id="rId37" Type="http://schemas.openxmlformats.org/officeDocument/2006/relationships/image" Target="../media/image45.jpg"/><Relationship Id="rId40" Type="http://schemas.openxmlformats.org/officeDocument/2006/relationships/image" Target="../media/image48.jpg"/><Relationship Id="rId45" Type="http://schemas.openxmlformats.org/officeDocument/2006/relationships/image" Target="../media/image53.jpg"/><Relationship Id="rId53" Type="http://schemas.openxmlformats.org/officeDocument/2006/relationships/image" Target="../media/image61.jpg"/><Relationship Id="rId58" Type="http://schemas.openxmlformats.org/officeDocument/2006/relationships/image" Target="../media/image66.jpg"/><Relationship Id="rId5" Type="http://schemas.openxmlformats.org/officeDocument/2006/relationships/image" Target="../media/image13.jpg"/><Relationship Id="rId61" Type="http://schemas.openxmlformats.org/officeDocument/2006/relationships/image" Target="../media/image69.jpg"/><Relationship Id="rId19" Type="http://schemas.openxmlformats.org/officeDocument/2006/relationships/image" Target="../media/image27.jpg"/><Relationship Id="rId14" Type="http://schemas.openxmlformats.org/officeDocument/2006/relationships/image" Target="../media/image22.jpg"/><Relationship Id="rId22" Type="http://schemas.openxmlformats.org/officeDocument/2006/relationships/image" Target="../media/image30.jpg"/><Relationship Id="rId27" Type="http://schemas.openxmlformats.org/officeDocument/2006/relationships/image" Target="../media/image35.jpg"/><Relationship Id="rId30" Type="http://schemas.openxmlformats.org/officeDocument/2006/relationships/image" Target="../media/image38.jpg"/><Relationship Id="rId35" Type="http://schemas.openxmlformats.org/officeDocument/2006/relationships/image" Target="../media/image43.jpg"/><Relationship Id="rId43" Type="http://schemas.openxmlformats.org/officeDocument/2006/relationships/image" Target="../media/image51.jpg"/><Relationship Id="rId48" Type="http://schemas.openxmlformats.org/officeDocument/2006/relationships/image" Target="../media/image56.jpg"/><Relationship Id="rId56" Type="http://schemas.openxmlformats.org/officeDocument/2006/relationships/image" Target="../media/image64.jpg"/><Relationship Id="rId8" Type="http://schemas.openxmlformats.org/officeDocument/2006/relationships/image" Target="../media/image16.jpg"/><Relationship Id="rId51" Type="http://schemas.openxmlformats.org/officeDocument/2006/relationships/image" Target="../media/image59.jpg"/><Relationship Id="rId3" Type="http://schemas.openxmlformats.org/officeDocument/2006/relationships/image" Target="../media/image11.jpg"/><Relationship Id="rId12" Type="http://schemas.openxmlformats.org/officeDocument/2006/relationships/image" Target="../media/image20.jpg"/><Relationship Id="rId17" Type="http://schemas.openxmlformats.org/officeDocument/2006/relationships/image" Target="../media/image25.jpg"/><Relationship Id="rId25" Type="http://schemas.openxmlformats.org/officeDocument/2006/relationships/image" Target="../media/image33.jpg"/><Relationship Id="rId33" Type="http://schemas.openxmlformats.org/officeDocument/2006/relationships/image" Target="../media/image41.jpg"/><Relationship Id="rId38" Type="http://schemas.openxmlformats.org/officeDocument/2006/relationships/image" Target="../media/image46.jpg"/><Relationship Id="rId46" Type="http://schemas.openxmlformats.org/officeDocument/2006/relationships/image" Target="../media/image54.jpg"/><Relationship Id="rId59" Type="http://schemas.openxmlformats.org/officeDocument/2006/relationships/image" Target="../media/image67.jpg"/><Relationship Id="rId20" Type="http://schemas.openxmlformats.org/officeDocument/2006/relationships/image" Target="../media/image28.jpg"/><Relationship Id="rId41" Type="http://schemas.openxmlformats.org/officeDocument/2006/relationships/image" Target="../media/image49.jpg"/><Relationship Id="rId54" Type="http://schemas.openxmlformats.org/officeDocument/2006/relationships/image" Target="../media/image62.jpg"/><Relationship Id="rId6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5" Type="http://schemas.openxmlformats.org/officeDocument/2006/relationships/image" Target="../media/image23.jpg"/><Relationship Id="rId23" Type="http://schemas.openxmlformats.org/officeDocument/2006/relationships/image" Target="../media/image31.jpg"/><Relationship Id="rId28" Type="http://schemas.openxmlformats.org/officeDocument/2006/relationships/image" Target="../media/image36.jpg"/><Relationship Id="rId36" Type="http://schemas.openxmlformats.org/officeDocument/2006/relationships/image" Target="../media/image44.jpg"/><Relationship Id="rId49" Type="http://schemas.openxmlformats.org/officeDocument/2006/relationships/image" Target="../media/image57.jpg"/><Relationship Id="rId57" Type="http://schemas.openxmlformats.org/officeDocument/2006/relationships/image" Target="../media/image65.jpg"/><Relationship Id="rId10" Type="http://schemas.openxmlformats.org/officeDocument/2006/relationships/image" Target="../media/image18.jpg"/><Relationship Id="rId31" Type="http://schemas.openxmlformats.org/officeDocument/2006/relationships/image" Target="../media/image39.jpg"/><Relationship Id="rId44" Type="http://schemas.openxmlformats.org/officeDocument/2006/relationships/image" Target="../media/image52.jpg"/><Relationship Id="rId52" Type="http://schemas.openxmlformats.org/officeDocument/2006/relationships/image" Target="../media/image60.jpg"/><Relationship Id="rId60" Type="http://schemas.openxmlformats.org/officeDocument/2006/relationships/image" Target="../media/image6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83568" y="2341532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483768" y="3356992"/>
            <a:ext cx="5598792" cy="3277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2427360" y="3356992"/>
            <a:ext cx="5598792" cy="3277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30538" y="2383493"/>
            <a:ext cx="7323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/>
              <a:t>Deep learning for person re-identification</a:t>
            </a:r>
            <a:endParaRPr lang="en-GB" sz="28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5CC68B-9984-CD4E-9B1E-7330CA06AB88}"/>
              </a:ext>
            </a:extLst>
          </p:cNvPr>
          <p:cNvSpPr/>
          <p:nvPr/>
        </p:nvSpPr>
        <p:spPr>
          <a:xfrm>
            <a:off x="3275856" y="4192376"/>
            <a:ext cx="1796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latin typeface="+mj-lt"/>
              </a:rPr>
              <a:t>Jingya</a:t>
            </a:r>
            <a:r>
              <a:rPr lang="en-US" altLang="zh-CN" sz="2400" dirty="0">
                <a:latin typeface="+mj-lt"/>
              </a:rPr>
              <a:t> Wang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FAEDC8-2F82-E841-9442-D251690D5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Presentation Outline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528" y="1700808"/>
            <a:ext cx="8003232" cy="4464496"/>
          </a:xfrm>
        </p:spPr>
        <p:txBody>
          <a:bodyPr>
            <a:norm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</a:rPr>
              <a:t>Supervised Person Re-Identification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tx1"/>
                </a:solidFill>
              </a:rPr>
              <a:t>Unsupervised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Person Re-Identification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</a:rPr>
              <a:t>Active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Learning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Person Re-Identification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</a:rPr>
              <a:t>Occluded Person Person Re-Identification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399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061CF-30B3-7E49-8F99-3C439AEB9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Unsupervised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Person Re-Identification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48CB-FB26-794A-A930-2F987254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Training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testing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data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from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different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domain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-&gt;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learned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source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domain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transfer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knowledge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target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domain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b="1" dirty="0">
                <a:solidFill>
                  <a:schemeClr val="tx1"/>
                </a:solidFill>
              </a:rPr>
              <a:t>unsupervised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domain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adaptation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CF6D6-0780-974E-8E64-EB731DEB0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78"/>
          <a:stretch/>
        </p:blipFill>
        <p:spPr>
          <a:xfrm>
            <a:off x="683568" y="3168598"/>
            <a:ext cx="3240360" cy="2427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4C9CD-C18F-B14D-80A3-375008C9C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28" b="10450"/>
          <a:stretch/>
        </p:blipFill>
        <p:spPr>
          <a:xfrm>
            <a:off x="4427984" y="3222545"/>
            <a:ext cx="3380408" cy="23541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14809B-2B93-7144-BCBA-BD47F5677904}"/>
              </a:ext>
            </a:extLst>
          </p:cNvPr>
          <p:cNvSpPr/>
          <p:nvPr/>
        </p:nvSpPr>
        <p:spPr>
          <a:xfrm>
            <a:off x="1403648" y="5676506"/>
            <a:ext cx="1955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Train:</a:t>
            </a:r>
            <a:r>
              <a:rPr lang="zh-CN" altLang="en-US" dirty="0"/>
              <a:t> </a:t>
            </a:r>
            <a:r>
              <a:rPr lang="en-US" altLang="zh-CN" dirty="0"/>
              <a:t>Market1501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92D073-01D1-6E4A-BBFD-A9BCF899D051}"/>
              </a:ext>
            </a:extLst>
          </p:cNvPr>
          <p:cNvSpPr/>
          <p:nvPr/>
        </p:nvSpPr>
        <p:spPr>
          <a:xfrm>
            <a:off x="5016579" y="5634622"/>
            <a:ext cx="119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Test:</a:t>
            </a:r>
            <a:r>
              <a:rPr lang="zh-CN" altLang="en-US" dirty="0"/>
              <a:t> </a:t>
            </a:r>
            <a:r>
              <a:rPr lang="en-US" altLang="zh-CN" dirty="0"/>
              <a:t>DUKE</a:t>
            </a:r>
          </a:p>
        </p:txBody>
      </p:sp>
    </p:spTree>
    <p:extLst>
      <p:ext uri="{BB962C8B-B14F-4D97-AF65-F5344CB8AC3E}">
        <p14:creationId xmlns:p14="http://schemas.microsoft.com/office/powerpoint/2010/main" val="3521856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2BD1F-EFCB-439B-B4D5-8C206F53D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32825"/>
            <a:ext cx="8272954" cy="4525963"/>
          </a:xfrm>
        </p:spPr>
        <p:txBody>
          <a:bodyPr/>
          <a:lstStyle/>
          <a:p>
            <a:pPr marL="0" indent="0">
              <a:spcBef>
                <a:spcPts val="100"/>
              </a:spcBef>
              <a:buNone/>
            </a:pPr>
            <a:r>
              <a:rPr lang="en-US" altLang="zh-CN" sz="2000" b="1" dirty="0">
                <a:solidFill>
                  <a:schemeClr val="tx1"/>
                </a:solidFill>
              </a:rPr>
              <a:t>Challenges:</a:t>
            </a:r>
          </a:p>
          <a:p>
            <a:r>
              <a:rPr lang="en-US" altLang="zh-CN" sz="2000" dirty="0">
                <a:solidFill>
                  <a:schemeClr val="tx1"/>
                </a:solidFill>
                <a:ea typeface="MS PGothic" panose="020B0600070205080204" pitchFamily="34" charset="-128"/>
              </a:rPr>
              <a:t>Source and target domains have unknown camera viewing conditions </a:t>
            </a:r>
          </a:p>
          <a:p>
            <a:r>
              <a:rPr lang="en-US" altLang="zh-CN" sz="2000" dirty="0">
                <a:solidFill>
                  <a:schemeClr val="tx1"/>
                </a:solidFill>
                <a:ea typeface="MS PGothic" panose="020B0600070205080204" pitchFamily="34" charset="-128"/>
              </a:rPr>
              <a:t>The identity/class between source and target domains are non-overlapping therefore presents a more challenging open-set recognition problem 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  -&gt;  </a:t>
            </a:r>
            <a:r>
              <a:rPr lang="en-US" altLang="zh-CN" sz="2000" dirty="0">
                <a:solidFill>
                  <a:srgbClr val="C00000"/>
                </a:solidFill>
                <a:ea typeface="MS PGothic" panose="020B0600070205080204" pitchFamily="34" charset="-128"/>
              </a:rPr>
              <a:t>Transferring knowledge of the source domain to target domain </a:t>
            </a:r>
            <a:r>
              <a:rPr lang="en-US" altLang="zh-CN" sz="2000" b="1" dirty="0">
                <a:solidFill>
                  <a:srgbClr val="C00000"/>
                </a:solidFill>
                <a:ea typeface="MS PGothic" panose="020B0600070205080204" pitchFamily="34" charset="-128"/>
              </a:rPr>
              <a:t>in     attribute space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46286-15A5-4AF6-8F88-0857148A6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131" y="3279222"/>
            <a:ext cx="5271093" cy="304310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23C94-1744-4CEF-A517-503BDCEE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25274"/>
            <a:ext cx="4752528" cy="268139"/>
          </a:xfrm>
        </p:spPr>
        <p:txBody>
          <a:bodyPr/>
          <a:lstStyle/>
          <a:p>
            <a:r>
              <a:rPr lang="en-AU" sz="1100" b="1" dirty="0">
                <a:solidFill>
                  <a:schemeClr val="tx1"/>
                </a:solidFill>
              </a:rPr>
              <a:t>Wang J</a:t>
            </a:r>
            <a:r>
              <a:rPr lang="en-AU" sz="1100" dirty="0">
                <a:solidFill>
                  <a:schemeClr val="tx1"/>
                </a:solidFill>
              </a:rPr>
              <a:t>, Zhu X, Gong S, Li W. Transferable joint attribute-identity deep learning for unsupervised person re-identification. </a:t>
            </a:r>
            <a:r>
              <a:rPr lang="en-US" altLang="zh-CN" sz="1100" dirty="0">
                <a:solidFill>
                  <a:schemeClr val="tx1"/>
                </a:solidFill>
              </a:rPr>
              <a:t>CVPR,2018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7687E8-21BF-E645-87B9-B0149DF9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Unsupervised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Person Re-Identification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171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46FD2E-C1AD-46D8-BBD5-4F0BB4E43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2776"/>
            <a:ext cx="7660820" cy="3545691"/>
          </a:xfr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1C82AB2-40BB-8941-8B60-0E8D1912346C}"/>
              </a:ext>
            </a:extLst>
          </p:cNvPr>
          <p:cNvSpPr txBox="1">
            <a:spLocks/>
          </p:cNvSpPr>
          <p:nvPr/>
        </p:nvSpPr>
        <p:spPr>
          <a:xfrm>
            <a:off x="4176936" y="6148864"/>
            <a:ext cx="4752528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100" b="1" dirty="0">
                <a:solidFill>
                  <a:schemeClr val="tx1"/>
                </a:solidFill>
              </a:rPr>
              <a:t>Wang J</a:t>
            </a:r>
            <a:r>
              <a:rPr lang="en-AU" sz="1100" dirty="0">
                <a:solidFill>
                  <a:schemeClr val="tx1"/>
                </a:solidFill>
              </a:rPr>
              <a:t>, Zhu X, Gong S, Li W. Transferable joint attribute-identity deep learning for unsupervised person re-identification. </a:t>
            </a:r>
            <a:r>
              <a:rPr lang="en-US" altLang="zh-CN" sz="1100" dirty="0">
                <a:solidFill>
                  <a:schemeClr val="tx1"/>
                </a:solidFill>
              </a:rPr>
              <a:t>CVPR,2018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2608D1-2632-F14E-854E-8CB48333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Unsupervised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Person Re-Identification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1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3AC885-2428-492B-9578-902D5445B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47" y="1880395"/>
            <a:ext cx="4467376" cy="388843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D76448-A03E-46ED-997C-209E0F547666}"/>
              </a:ext>
            </a:extLst>
          </p:cNvPr>
          <p:cNvSpPr/>
          <p:nvPr/>
        </p:nvSpPr>
        <p:spPr>
          <a:xfrm>
            <a:off x="935304" y="1464381"/>
            <a:ext cx="4107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 Unsupervised Target Domain Adaptation</a:t>
            </a:r>
            <a:endParaRPr lang="zh-CN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BB90790-8FFA-AA4F-B236-4ADF104B6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Unsupervised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Person Re-Identification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8004BE-7341-4949-9377-2B7099ABE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44" y="1629089"/>
            <a:ext cx="3472314" cy="2000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E9DFC1-6FF6-EF4D-90F4-15A289531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67" y="3936616"/>
            <a:ext cx="3797495" cy="16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41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061CF-30B3-7E49-8F99-3C439AEB9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Unsupervised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Person Re-Identification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48CB-FB26-794A-A930-2F987254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Image-to-image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translation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method: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SPGAN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E6AC3F-FDD4-F544-8C01-B40F6713049E}"/>
              </a:ext>
            </a:extLst>
          </p:cNvPr>
          <p:cNvSpPr/>
          <p:nvPr/>
        </p:nvSpPr>
        <p:spPr>
          <a:xfrm>
            <a:off x="4607100" y="5716722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100" dirty="0"/>
              <a:t>Deng et al., Image-image domain adaptation with preserved self-similarity and domain-dissimilarity for person re-identification. CVPR 2018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985A1-DA2F-9242-A17D-F299792B0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67" y="2708920"/>
            <a:ext cx="7728152" cy="19749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435440-5978-3346-BE5D-ABF0C8B5D365}"/>
              </a:ext>
            </a:extLst>
          </p:cNvPr>
          <p:cNvSpPr/>
          <p:nvPr/>
        </p:nvSpPr>
        <p:spPr>
          <a:xfrm>
            <a:off x="2074950" y="4979111"/>
            <a:ext cx="5593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preserved self-similarity and domain</a:t>
            </a:r>
            <a:r>
              <a:rPr lang="zh-CN" altLang="en-US" dirty="0"/>
              <a:t> </a:t>
            </a:r>
            <a:r>
              <a:rPr lang="en-AU" dirty="0"/>
              <a:t>dissimilarity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110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061CF-30B3-7E49-8F99-3C439AEB9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Unsupervised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Person Re-Identification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4125C3-5F11-C942-A49F-EE31F8747DB3}"/>
              </a:ext>
            </a:extLst>
          </p:cNvPr>
          <p:cNvSpPr txBox="1">
            <a:spLocks/>
          </p:cNvSpPr>
          <p:nvPr/>
        </p:nvSpPr>
        <p:spPr>
          <a:xfrm>
            <a:off x="470156" y="1628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Image-to-image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translation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method: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AU" dirty="0" err="1">
                <a:solidFill>
                  <a:schemeClr val="tx1"/>
                </a:solidFill>
              </a:rPr>
              <a:t>CamStyle</a:t>
            </a:r>
            <a:r>
              <a:rPr lang="en-AU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67C7A-40C2-9E4B-A92E-E3BCBD52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085"/>
          <a:stretch/>
        </p:blipFill>
        <p:spPr>
          <a:xfrm>
            <a:off x="470156" y="2557002"/>
            <a:ext cx="7794992" cy="2381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BE6BEB-6153-194D-B958-B261AD3EC0CA}"/>
              </a:ext>
            </a:extLst>
          </p:cNvPr>
          <p:cNvSpPr/>
          <p:nvPr/>
        </p:nvSpPr>
        <p:spPr>
          <a:xfrm>
            <a:off x="3419872" y="5866739"/>
            <a:ext cx="55535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100" dirty="0">
                <a:solidFill>
                  <a:srgbClr val="222222"/>
                </a:solidFill>
                <a:latin typeface="Arial" panose="020B0604020202020204" pitchFamily="34" charset="0"/>
              </a:rPr>
              <a:t>Zhong, </a:t>
            </a:r>
            <a:r>
              <a:rPr lang="en-AU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Zhun</a:t>
            </a:r>
            <a:r>
              <a:rPr lang="en-AU" sz="1100" dirty="0">
                <a:solidFill>
                  <a:srgbClr val="222222"/>
                </a:solidFill>
                <a:latin typeface="Arial" panose="020B0604020202020204" pitchFamily="34" charset="0"/>
              </a:rPr>
              <a:t>, et al. "Camera style adaptation for person re-identification." </a:t>
            </a:r>
            <a:r>
              <a:rPr lang="en-US" altLang="zh-CN" sz="1100" i="1" dirty="0">
                <a:solidFill>
                  <a:srgbClr val="222222"/>
                </a:solidFill>
                <a:latin typeface="Arial" panose="020B0604020202020204" pitchFamily="34" charset="0"/>
              </a:rPr>
              <a:t>CVPR</a:t>
            </a:r>
            <a:r>
              <a:rPr lang="en-AU" sz="1100" dirty="0">
                <a:solidFill>
                  <a:srgbClr val="222222"/>
                </a:solidFill>
                <a:latin typeface="Arial" panose="020B0604020202020204" pitchFamily="34" charset="0"/>
              </a:rPr>
              <a:t>. 2018.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27173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1" name="Chart 800"/>
          <p:cNvGraphicFramePr>
            <a:graphicFrameLocks/>
          </p:cNvGraphicFramePr>
          <p:nvPr/>
        </p:nvGraphicFramePr>
        <p:xfrm>
          <a:off x="425271" y="1369003"/>
          <a:ext cx="8320213" cy="5408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09587" y="486250"/>
            <a:ext cx="6939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Calibri" charset="0"/>
                <a:ea typeface="Calibri" charset="0"/>
                <a:cs typeface="Calibri" charset="0"/>
              </a:rPr>
              <a:t>Challenge</a:t>
            </a:r>
            <a:r>
              <a:rPr lang="zh-CN" altLang="en-US" sz="6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6000" dirty="0"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zh-CN" altLang="en-US" sz="6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6000" dirty="0">
                <a:latin typeface="Calibri" charset="0"/>
                <a:ea typeface="Calibri" charset="0"/>
                <a:cs typeface="Calibri" charset="0"/>
              </a:rPr>
              <a:t>Re-ID</a:t>
            </a:r>
            <a:endParaRPr lang="en-US" sz="60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799" name="Group 798"/>
          <p:cNvGrpSpPr/>
          <p:nvPr/>
        </p:nvGrpSpPr>
        <p:grpSpPr>
          <a:xfrm>
            <a:off x="1365855" y="1598367"/>
            <a:ext cx="5076724" cy="2938830"/>
            <a:chOff x="1954971" y="1629692"/>
            <a:chExt cx="5076724" cy="2938830"/>
          </a:xfrm>
        </p:grpSpPr>
        <p:pic>
          <p:nvPicPr>
            <p:cNvPr id="797" name="Picture 79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819" y="2477380"/>
              <a:ext cx="360000" cy="7200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275" y="1847169"/>
              <a:ext cx="360000" cy="72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211" y="2883194"/>
              <a:ext cx="360000" cy="72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120" y="1987217"/>
              <a:ext cx="360000" cy="720000"/>
            </a:xfrm>
            <a:prstGeom prst="rect">
              <a:avLst/>
            </a:prstGeom>
          </p:spPr>
        </p:pic>
        <p:pic>
          <p:nvPicPr>
            <p:cNvPr id="742" name="Picture 7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434" y="3154162"/>
              <a:ext cx="360000" cy="720000"/>
            </a:xfrm>
            <a:prstGeom prst="rect">
              <a:avLst/>
            </a:prstGeom>
          </p:spPr>
        </p:pic>
        <p:pic>
          <p:nvPicPr>
            <p:cNvPr id="743" name="Picture 74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971" y="2245893"/>
              <a:ext cx="360000" cy="720000"/>
            </a:xfrm>
            <a:prstGeom prst="rect">
              <a:avLst/>
            </a:prstGeom>
          </p:spPr>
        </p:pic>
        <p:pic>
          <p:nvPicPr>
            <p:cNvPr id="744" name="Picture 74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5944" y="3141971"/>
              <a:ext cx="360000" cy="720000"/>
            </a:xfrm>
            <a:prstGeom prst="rect">
              <a:avLst/>
            </a:prstGeom>
          </p:spPr>
        </p:pic>
        <p:pic>
          <p:nvPicPr>
            <p:cNvPr id="745" name="Picture 74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148" y="1943217"/>
              <a:ext cx="360000" cy="720000"/>
            </a:xfrm>
            <a:prstGeom prst="rect">
              <a:avLst/>
            </a:prstGeom>
          </p:spPr>
        </p:pic>
        <p:pic>
          <p:nvPicPr>
            <p:cNvPr id="746" name="Picture 7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478" y="2461501"/>
              <a:ext cx="360000" cy="720000"/>
            </a:xfrm>
            <a:prstGeom prst="rect">
              <a:avLst/>
            </a:prstGeom>
          </p:spPr>
        </p:pic>
        <p:pic>
          <p:nvPicPr>
            <p:cNvPr id="747" name="Picture 74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865" y="3371542"/>
              <a:ext cx="360000" cy="720000"/>
            </a:xfrm>
            <a:prstGeom prst="rect">
              <a:avLst/>
            </a:prstGeom>
          </p:spPr>
        </p:pic>
        <p:pic>
          <p:nvPicPr>
            <p:cNvPr id="748" name="Picture 74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5818" y="1943217"/>
              <a:ext cx="360000" cy="720000"/>
            </a:xfrm>
            <a:prstGeom prst="rect">
              <a:avLst/>
            </a:prstGeom>
          </p:spPr>
        </p:pic>
        <p:pic>
          <p:nvPicPr>
            <p:cNvPr id="749" name="Picture 74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5211" y="2282304"/>
              <a:ext cx="360000" cy="720000"/>
            </a:xfrm>
            <a:prstGeom prst="rect">
              <a:avLst/>
            </a:prstGeom>
          </p:spPr>
        </p:pic>
        <p:pic>
          <p:nvPicPr>
            <p:cNvPr id="750" name="Picture 74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4605" y="2642304"/>
              <a:ext cx="360000" cy="720000"/>
            </a:xfrm>
            <a:prstGeom prst="rect">
              <a:avLst/>
            </a:prstGeom>
          </p:spPr>
        </p:pic>
        <p:pic>
          <p:nvPicPr>
            <p:cNvPr id="751" name="Picture 75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0958" y="3129639"/>
              <a:ext cx="360000" cy="720000"/>
            </a:xfrm>
            <a:prstGeom prst="rect">
              <a:avLst/>
            </a:prstGeom>
          </p:spPr>
        </p:pic>
        <p:pic>
          <p:nvPicPr>
            <p:cNvPr id="752" name="Picture 751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515" y="1943217"/>
              <a:ext cx="360000" cy="720000"/>
            </a:xfrm>
            <a:prstGeom prst="rect">
              <a:avLst/>
            </a:prstGeom>
          </p:spPr>
        </p:pic>
        <p:pic>
          <p:nvPicPr>
            <p:cNvPr id="753" name="Picture 752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4908" y="2093909"/>
              <a:ext cx="360000" cy="720000"/>
            </a:xfrm>
            <a:prstGeom prst="rect">
              <a:avLst/>
            </a:prstGeom>
          </p:spPr>
        </p:pic>
        <p:pic>
          <p:nvPicPr>
            <p:cNvPr id="754" name="Picture 753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200" y="3815104"/>
              <a:ext cx="360000" cy="720000"/>
            </a:xfrm>
            <a:prstGeom prst="rect">
              <a:avLst/>
            </a:prstGeom>
          </p:spPr>
        </p:pic>
        <p:pic>
          <p:nvPicPr>
            <p:cNvPr id="755" name="Picture 754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906" y="2489303"/>
              <a:ext cx="360000" cy="720000"/>
            </a:xfrm>
            <a:prstGeom prst="rect">
              <a:avLst/>
            </a:prstGeom>
          </p:spPr>
        </p:pic>
        <p:pic>
          <p:nvPicPr>
            <p:cNvPr id="756" name="Picture 755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788" y="2687762"/>
              <a:ext cx="360000" cy="720000"/>
            </a:xfrm>
            <a:prstGeom prst="rect">
              <a:avLst/>
            </a:prstGeom>
          </p:spPr>
        </p:pic>
        <p:pic>
          <p:nvPicPr>
            <p:cNvPr id="757" name="Picture 756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462" y="2442235"/>
              <a:ext cx="360000" cy="720000"/>
            </a:xfrm>
            <a:prstGeom prst="rect">
              <a:avLst/>
            </a:prstGeom>
          </p:spPr>
        </p:pic>
        <p:pic>
          <p:nvPicPr>
            <p:cNvPr id="758" name="Picture 757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4385" y="3792144"/>
              <a:ext cx="360000" cy="720000"/>
            </a:xfrm>
            <a:prstGeom prst="rect">
              <a:avLst/>
            </a:prstGeom>
          </p:spPr>
        </p:pic>
        <p:pic>
          <p:nvPicPr>
            <p:cNvPr id="759" name="Picture 758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3821" y="3761404"/>
              <a:ext cx="360000" cy="720000"/>
            </a:xfrm>
            <a:prstGeom prst="rect">
              <a:avLst/>
            </a:prstGeom>
          </p:spPr>
        </p:pic>
        <p:pic>
          <p:nvPicPr>
            <p:cNvPr id="760" name="Picture 759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266" y="2387366"/>
              <a:ext cx="360000" cy="720000"/>
            </a:xfrm>
            <a:prstGeom prst="rect">
              <a:avLst/>
            </a:prstGeom>
          </p:spPr>
        </p:pic>
        <p:pic>
          <p:nvPicPr>
            <p:cNvPr id="761" name="Picture 760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358" y="1879847"/>
              <a:ext cx="360000" cy="720000"/>
            </a:xfrm>
            <a:prstGeom prst="rect">
              <a:avLst/>
            </a:prstGeom>
          </p:spPr>
        </p:pic>
        <p:pic>
          <p:nvPicPr>
            <p:cNvPr id="762" name="Picture 761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133" y="2009014"/>
              <a:ext cx="360000" cy="720000"/>
            </a:xfrm>
            <a:prstGeom prst="rect">
              <a:avLst/>
            </a:prstGeom>
          </p:spPr>
        </p:pic>
        <p:pic>
          <p:nvPicPr>
            <p:cNvPr id="763" name="Picture 762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333" y="1749919"/>
              <a:ext cx="360000" cy="720000"/>
            </a:xfrm>
            <a:prstGeom prst="rect">
              <a:avLst/>
            </a:prstGeom>
          </p:spPr>
        </p:pic>
        <p:pic>
          <p:nvPicPr>
            <p:cNvPr id="764" name="Picture 763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818" y="1629692"/>
              <a:ext cx="360000" cy="720000"/>
            </a:xfrm>
            <a:prstGeom prst="rect">
              <a:avLst/>
            </a:prstGeom>
          </p:spPr>
        </p:pic>
        <p:pic>
          <p:nvPicPr>
            <p:cNvPr id="765" name="Picture 764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437" y="3089732"/>
              <a:ext cx="360000" cy="720000"/>
            </a:xfrm>
            <a:prstGeom prst="rect">
              <a:avLst/>
            </a:prstGeom>
          </p:spPr>
        </p:pic>
        <p:pic>
          <p:nvPicPr>
            <p:cNvPr id="766" name="Picture 765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6222" y="3848522"/>
              <a:ext cx="360000" cy="720000"/>
            </a:xfrm>
            <a:prstGeom prst="rect">
              <a:avLst/>
            </a:prstGeom>
          </p:spPr>
        </p:pic>
        <p:pic>
          <p:nvPicPr>
            <p:cNvPr id="767" name="Picture 766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920" y="3183555"/>
              <a:ext cx="360000" cy="720000"/>
            </a:xfrm>
            <a:prstGeom prst="rect">
              <a:avLst/>
            </a:prstGeom>
          </p:spPr>
        </p:pic>
        <p:pic>
          <p:nvPicPr>
            <p:cNvPr id="768" name="Picture 767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152" y="3170600"/>
              <a:ext cx="360000" cy="720000"/>
            </a:xfrm>
            <a:prstGeom prst="rect">
              <a:avLst/>
            </a:prstGeom>
          </p:spPr>
        </p:pic>
        <p:pic>
          <p:nvPicPr>
            <p:cNvPr id="769" name="Picture 768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4556" y="1676503"/>
              <a:ext cx="360000" cy="720000"/>
            </a:xfrm>
            <a:prstGeom prst="rect">
              <a:avLst/>
            </a:prstGeom>
          </p:spPr>
        </p:pic>
        <p:pic>
          <p:nvPicPr>
            <p:cNvPr id="770" name="Picture 769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2152" y="2781971"/>
              <a:ext cx="360000" cy="720000"/>
            </a:xfrm>
            <a:prstGeom prst="rect">
              <a:avLst/>
            </a:prstGeom>
          </p:spPr>
        </p:pic>
        <p:pic>
          <p:nvPicPr>
            <p:cNvPr id="771" name="Picture 770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9167" y="2530254"/>
              <a:ext cx="360000" cy="720000"/>
            </a:xfrm>
            <a:prstGeom prst="rect">
              <a:avLst/>
            </a:prstGeom>
          </p:spPr>
        </p:pic>
        <p:pic>
          <p:nvPicPr>
            <p:cNvPr id="772" name="Picture 771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044" y="3089732"/>
              <a:ext cx="360000" cy="720000"/>
            </a:xfrm>
            <a:prstGeom prst="rect">
              <a:avLst/>
            </a:prstGeom>
          </p:spPr>
        </p:pic>
        <p:pic>
          <p:nvPicPr>
            <p:cNvPr id="773" name="Picture 772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574" y="3784617"/>
              <a:ext cx="360000" cy="720000"/>
            </a:xfrm>
            <a:prstGeom prst="rect">
              <a:avLst/>
            </a:prstGeom>
          </p:spPr>
        </p:pic>
        <p:pic>
          <p:nvPicPr>
            <p:cNvPr id="774" name="Picture 773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431" y="2470119"/>
              <a:ext cx="360000" cy="720000"/>
            </a:xfrm>
            <a:prstGeom prst="rect">
              <a:avLst/>
            </a:prstGeom>
          </p:spPr>
        </p:pic>
        <p:pic>
          <p:nvPicPr>
            <p:cNvPr id="775" name="Picture 774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7570" y="2352580"/>
              <a:ext cx="360000" cy="720000"/>
            </a:xfrm>
            <a:prstGeom prst="rect">
              <a:avLst/>
            </a:prstGeom>
          </p:spPr>
        </p:pic>
        <p:pic>
          <p:nvPicPr>
            <p:cNvPr id="776" name="Picture 775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6194" y="1737761"/>
              <a:ext cx="360000" cy="720000"/>
            </a:xfrm>
            <a:prstGeom prst="rect">
              <a:avLst/>
            </a:prstGeom>
          </p:spPr>
        </p:pic>
        <p:pic>
          <p:nvPicPr>
            <p:cNvPr id="777" name="Picture 776"/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4054" y="3016202"/>
              <a:ext cx="360000" cy="720000"/>
            </a:xfrm>
            <a:prstGeom prst="rect">
              <a:avLst/>
            </a:prstGeom>
          </p:spPr>
        </p:pic>
        <p:pic>
          <p:nvPicPr>
            <p:cNvPr id="778" name="Picture 777"/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394" y="1832718"/>
              <a:ext cx="360000" cy="720000"/>
            </a:xfrm>
            <a:prstGeom prst="rect">
              <a:avLst/>
            </a:prstGeom>
          </p:spPr>
        </p:pic>
        <p:pic>
          <p:nvPicPr>
            <p:cNvPr id="779" name="Picture 778"/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971" y="2637798"/>
              <a:ext cx="360000" cy="720000"/>
            </a:xfrm>
            <a:prstGeom prst="rect">
              <a:avLst/>
            </a:prstGeom>
          </p:spPr>
        </p:pic>
        <p:pic>
          <p:nvPicPr>
            <p:cNvPr id="780" name="Picture 779"/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497" y="3247632"/>
              <a:ext cx="360000" cy="720000"/>
            </a:xfrm>
            <a:prstGeom prst="rect">
              <a:avLst/>
            </a:prstGeom>
          </p:spPr>
        </p:pic>
        <p:pic>
          <p:nvPicPr>
            <p:cNvPr id="781" name="Picture 780"/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8370" y="2955240"/>
              <a:ext cx="360000" cy="720000"/>
            </a:xfrm>
            <a:prstGeom prst="rect">
              <a:avLst/>
            </a:prstGeom>
          </p:spPr>
        </p:pic>
        <p:pic>
          <p:nvPicPr>
            <p:cNvPr id="782" name="Picture 781"/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9710" y="1676503"/>
              <a:ext cx="360000" cy="720000"/>
            </a:xfrm>
            <a:prstGeom prst="rect">
              <a:avLst/>
            </a:prstGeom>
          </p:spPr>
        </p:pic>
        <p:pic>
          <p:nvPicPr>
            <p:cNvPr id="783" name="Picture 782"/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222" y="3362304"/>
              <a:ext cx="360000" cy="720000"/>
            </a:xfrm>
            <a:prstGeom prst="rect">
              <a:avLst/>
            </a:prstGeom>
          </p:spPr>
        </p:pic>
        <p:pic>
          <p:nvPicPr>
            <p:cNvPr id="784" name="Picture 783"/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148" y="3731542"/>
              <a:ext cx="360000" cy="720000"/>
            </a:xfrm>
            <a:prstGeom prst="rect">
              <a:avLst/>
            </a:prstGeom>
          </p:spPr>
        </p:pic>
        <p:pic>
          <p:nvPicPr>
            <p:cNvPr id="785" name="Picture 784"/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4156" y="3550699"/>
              <a:ext cx="360000" cy="720000"/>
            </a:xfrm>
            <a:prstGeom prst="rect">
              <a:avLst/>
            </a:prstGeom>
          </p:spPr>
        </p:pic>
        <p:pic>
          <p:nvPicPr>
            <p:cNvPr id="786" name="Picture 785"/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9800" y="2463852"/>
              <a:ext cx="360000" cy="720000"/>
            </a:xfrm>
            <a:prstGeom prst="rect">
              <a:avLst/>
            </a:prstGeom>
          </p:spPr>
        </p:pic>
        <p:pic>
          <p:nvPicPr>
            <p:cNvPr id="787" name="Picture 786"/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823" y="2461501"/>
              <a:ext cx="360000" cy="720000"/>
            </a:xfrm>
            <a:prstGeom prst="rect">
              <a:avLst/>
            </a:prstGeom>
          </p:spPr>
        </p:pic>
        <p:pic>
          <p:nvPicPr>
            <p:cNvPr id="788" name="Picture 787"/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70" y="2156180"/>
              <a:ext cx="360000" cy="720000"/>
            </a:xfrm>
            <a:prstGeom prst="rect">
              <a:avLst/>
            </a:prstGeom>
          </p:spPr>
        </p:pic>
        <p:pic>
          <p:nvPicPr>
            <p:cNvPr id="789" name="Picture 788"/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1695" y="2605047"/>
              <a:ext cx="360000" cy="720000"/>
            </a:xfrm>
            <a:prstGeom prst="rect">
              <a:avLst/>
            </a:prstGeom>
          </p:spPr>
        </p:pic>
        <p:pic>
          <p:nvPicPr>
            <p:cNvPr id="790" name="Picture 789"/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394" y="3603194"/>
              <a:ext cx="360000" cy="720000"/>
            </a:xfrm>
            <a:prstGeom prst="rect">
              <a:avLst/>
            </a:prstGeom>
          </p:spPr>
        </p:pic>
        <p:pic>
          <p:nvPicPr>
            <p:cNvPr id="791" name="Picture 790"/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952" y="3411322"/>
              <a:ext cx="360000" cy="720000"/>
            </a:xfrm>
            <a:prstGeom prst="rect">
              <a:avLst/>
            </a:prstGeom>
          </p:spPr>
        </p:pic>
        <p:pic>
          <p:nvPicPr>
            <p:cNvPr id="792" name="Picture 791"/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4251" y="3126021"/>
              <a:ext cx="360000" cy="720000"/>
            </a:xfrm>
            <a:prstGeom prst="rect">
              <a:avLst/>
            </a:prstGeom>
          </p:spPr>
        </p:pic>
        <p:pic>
          <p:nvPicPr>
            <p:cNvPr id="793" name="Picture 792"/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461" y="3815104"/>
              <a:ext cx="360000" cy="720000"/>
            </a:xfrm>
            <a:prstGeom prst="rect">
              <a:avLst/>
            </a:prstGeom>
          </p:spPr>
        </p:pic>
        <p:pic>
          <p:nvPicPr>
            <p:cNvPr id="794" name="Picture 793"/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2226" y="2997798"/>
              <a:ext cx="360000" cy="720000"/>
            </a:xfrm>
            <a:prstGeom prst="rect">
              <a:avLst/>
            </a:prstGeom>
          </p:spPr>
        </p:pic>
        <p:pic>
          <p:nvPicPr>
            <p:cNvPr id="795" name="Picture 794"/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9332" y="1822016"/>
              <a:ext cx="360000" cy="720000"/>
            </a:xfrm>
            <a:prstGeom prst="rect">
              <a:avLst/>
            </a:prstGeom>
          </p:spPr>
        </p:pic>
        <p:pic>
          <p:nvPicPr>
            <p:cNvPr id="796" name="Picture 795"/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4762" y="2273927"/>
              <a:ext cx="360000" cy="720000"/>
            </a:xfrm>
            <a:prstGeom prst="rect">
              <a:avLst/>
            </a:prstGeom>
          </p:spPr>
        </p:pic>
        <p:pic>
          <p:nvPicPr>
            <p:cNvPr id="798" name="Picture 797"/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1289" y="3126822"/>
              <a:ext cx="360000" cy="720000"/>
            </a:xfrm>
            <a:prstGeom prst="rect">
              <a:avLst/>
            </a:prstGeom>
          </p:spPr>
        </p:pic>
      </p:grpSp>
      <p:sp>
        <p:nvSpPr>
          <p:cNvPr id="803" name="TextBox 802"/>
          <p:cNvSpPr txBox="1"/>
          <p:nvPr/>
        </p:nvSpPr>
        <p:spPr>
          <a:xfrm>
            <a:off x="7313563" y="3166055"/>
            <a:ext cx="161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rapid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increase</a:t>
            </a:r>
            <a:endParaRPr lang="en-US" dirty="0">
              <a:latin typeface="+mj-lt"/>
            </a:endParaRPr>
          </a:p>
        </p:txBody>
      </p:sp>
      <p:cxnSp>
        <p:nvCxnSpPr>
          <p:cNvPr id="805" name="Straight Arrow Connector 804"/>
          <p:cNvCxnSpPr>
            <a:stCxn id="803" idx="0"/>
          </p:cNvCxnSpPr>
          <p:nvPr/>
        </p:nvCxnSpPr>
        <p:spPr>
          <a:xfrm flipH="1" flipV="1">
            <a:off x="7848766" y="2792263"/>
            <a:ext cx="273780" cy="373792"/>
          </a:xfrm>
          <a:prstGeom prst="straightConnector1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74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Presentation Outline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528" y="1700808"/>
            <a:ext cx="8003232" cy="4464496"/>
          </a:xfrm>
        </p:spPr>
        <p:txBody>
          <a:bodyPr>
            <a:norm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</a:rPr>
              <a:t>Supervised Person Re-Identification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</a:rPr>
              <a:t>Unsupervised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Person Re-Identification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tx1"/>
                </a:solidFill>
              </a:rPr>
              <a:t>Active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Learning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for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Person Re-Identification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</a:rPr>
              <a:t>Occluded Person Person Re-Identification</a:t>
            </a:r>
          </a:p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 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219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252" y="1214352"/>
            <a:ext cx="8934449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700" b="1" i="1" dirty="0">
                <a:latin typeface="Times"/>
                <a:ea typeface="Times" charset="0"/>
                <a:cs typeface="Times"/>
              </a:rPr>
              <a:t>Make AI work in the real world: Human-In-The-Loop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211ACB-C7AF-43C4-ABF8-69AC1E8B64D0}"/>
              </a:ext>
            </a:extLst>
          </p:cNvPr>
          <p:cNvSpPr txBox="1"/>
          <p:nvPr/>
        </p:nvSpPr>
        <p:spPr>
          <a:xfrm>
            <a:off x="489864" y="1877522"/>
            <a:ext cx="5954486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ea typeface="+mn-lt"/>
                <a:cs typeface="+mn-lt"/>
              </a:rPr>
              <a:t>Human-in-the-Loop (HITL</a:t>
            </a:r>
            <a:r>
              <a:rPr lang="en-US" altLang="zh-CN" sz="2100" dirty="0">
                <a:ea typeface="+mn-lt"/>
                <a:cs typeface="+mn-lt"/>
              </a:rPr>
              <a:t>) explores human feedback in an incremental learning cycle of the machine</a:t>
            </a:r>
            <a:r>
              <a:rPr lang="en-US" sz="2100" dirty="0">
                <a:ea typeface="+mn-lt"/>
                <a:cs typeface="+mn-lt"/>
              </a:rPr>
              <a:t> for rapid model domain adaptation </a:t>
            </a:r>
            <a:endParaRPr lang="en-US" sz="1350" dirty="0"/>
          </a:p>
        </p:txBody>
      </p:sp>
      <p:pic>
        <p:nvPicPr>
          <p:cNvPr id="22" name="Picture 22" descr="A close up of a card&#10;&#10;Description generated with high confidence">
            <a:extLst>
              <a:ext uri="{FF2B5EF4-FFF2-40B4-BE49-F238E27FC236}">
                <a16:creationId xmlns:a16="http://schemas.microsoft.com/office/drawing/2014/main" id="{E2162C7D-33EA-4F2D-8E2A-BAC6C3A5E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3100006"/>
            <a:ext cx="6048672" cy="2756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497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43"/>
    </mc:Choice>
    <mc:Fallback xmlns="">
      <p:transition spd="slow" advTm="22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8372C-892D-4833-9863-8A68A1E4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88067"/>
            <a:ext cx="2133600" cy="365125"/>
          </a:xfrm>
        </p:spPr>
        <p:txBody>
          <a:bodyPr/>
          <a:lstStyle/>
          <a:p>
            <a:fld id="{6ECF81E8-6DE5-4C92-89BE-5D6CD56A8BF1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F4B47FF-7AE9-4348-8BDD-0D1B6281C6DB}"/>
              </a:ext>
            </a:extLst>
          </p:cNvPr>
          <p:cNvGrpSpPr/>
          <p:nvPr/>
        </p:nvGrpSpPr>
        <p:grpSpPr>
          <a:xfrm>
            <a:off x="1043608" y="1667174"/>
            <a:ext cx="6840760" cy="4471235"/>
            <a:chOff x="996597" y="1268656"/>
            <a:chExt cx="6933381" cy="46114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D44CC0-554F-4C42-A2DD-B6E8481F2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553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6597" y="1268656"/>
              <a:ext cx="6933381" cy="4599234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  <a:effectLst>
              <a:outerShdw blurRad="50800" dist="50800" dir="5400000" algn="ctr" rotWithShape="0">
                <a:srgbClr val="000000"/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088E2D-11A3-487F-BE8A-6E774B8AA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2200" y="3817823"/>
              <a:ext cx="850020" cy="64659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37DE4B-852B-41FB-B2C5-7BFDD9281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5696" y="3861048"/>
              <a:ext cx="793197" cy="60337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C0FDE7-FDD6-4C23-9100-F5EF95861742}"/>
                </a:ext>
              </a:extLst>
            </p:cNvPr>
            <p:cNvSpPr/>
            <p:nvPr/>
          </p:nvSpPr>
          <p:spPr>
            <a:xfrm>
              <a:off x="5004048" y="4941168"/>
              <a:ext cx="432048" cy="9389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9B5A97F0-E83E-468F-91B0-C336A32654A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354890" y="4797152"/>
              <a:ext cx="2649160" cy="613484"/>
            </a:xfrm>
            <a:prstGeom prst="curvedConnector3">
              <a:avLst>
                <a:gd name="adj1" fmla="val 9643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C47F98E3-1127-4F96-A80E-4BA2CAB95651}"/>
                </a:ext>
              </a:extLst>
            </p:cNvPr>
            <p:cNvCxnSpPr>
              <a:stCxn id="17" idx="3"/>
            </p:cNvCxnSpPr>
            <p:nvPr/>
          </p:nvCxnSpPr>
          <p:spPr>
            <a:xfrm flipV="1">
              <a:off x="5436096" y="4790323"/>
              <a:ext cx="1296144" cy="620312"/>
            </a:xfrm>
            <a:prstGeom prst="curvedConnector3">
              <a:avLst>
                <a:gd name="adj1" fmla="val 100391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625998B-DD46-49CA-83F3-CD9BBB9FC639}"/>
              </a:ext>
            </a:extLst>
          </p:cNvPr>
          <p:cNvSpPr/>
          <p:nvPr/>
        </p:nvSpPr>
        <p:spPr>
          <a:xfrm>
            <a:off x="449774" y="955973"/>
            <a:ext cx="4111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Person re-identification (re-id)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4679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30A82A-5CB0-C343-8A2E-276E63697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8" y="2636912"/>
            <a:ext cx="7956376" cy="19278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7FD98D-EB58-7749-ACAD-DA967B6629F6}"/>
              </a:ext>
            </a:extLst>
          </p:cNvPr>
          <p:cNvSpPr/>
          <p:nvPr/>
        </p:nvSpPr>
        <p:spPr>
          <a:xfrm>
            <a:off x="737118" y="1268760"/>
            <a:ext cx="7867330" cy="936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/>
              <a:t>Active learning</a:t>
            </a:r>
            <a:r>
              <a:rPr lang="en-AU" dirty="0"/>
              <a:t> is a special case of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en-AU" dirty="0"/>
              <a:t> in which a learning algorithm is able to interactively query the user (or some other information source) to obtain the desired outputs at new data points.</a:t>
            </a:r>
          </a:p>
        </p:txBody>
      </p:sp>
    </p:spTree>
    <p:extLst>
      <p:ext uri="{BB962C8B-B14F-4D97-AF65-F5344CB8AC3E}">
        <p14:creationId xmlns:p14="http://schemas.microsoft.com/office/powerpoint/2010/main" val="1485010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14878B-F3C7-8049-B80F-9DAA771B2B8E}"/>
              </a:ext>
            </a:extLst>
          </p:cNvPr>
          <p:cNvSpPr/>
          <p:nvPr/>
        </p:nvSpPr>
        <p:spPr>
          <a:xfrm>
            <a:off x="755576" y="908720"/>
            <a:ext cx="73448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medium-content-serif-font"/>
              </a:rPr>
              <a:t>There are three scenarios for </a:t>
            </a:r>
            <a:r>
              <a:rPr lang="en-AU" b="1" dirty="0"/>
              <a:t>Active learning </a:t>
            </a:r>
            <a:r>
              <a:rPr lang="en-AU" dirty="0">
                <a:latin typeface="medium-content-serif-font"/>
              </a:rPr>
              <a:t>:</a:t>
            </a:r>
            <a:br>
              <a:rPr lang="en-AU" dirty="0"/>
            </a:br>
            <a:endParaRPr lang="en-AU" dirty="0"/>
          </a:p>
          <a:p>
            <a:r>
              <a:rPr lang="en-US" altLang="zh-CN" b="1" dirty="0"/>
              <a:t>1.</a:t>
            </a:r>
            <a:r>
              <a:rPr lang="zh-CN" altLang="en-US" b="1" dirty="0"/>
              <a:t> </a:t>
            </a:r>
            <a:r>
              <a:rPr lang="en-AU" b="1" dirty="0"/>
              <a:t>Membership Query Synthesis</a:t>
            </a:r>
            <a:r>
              <a:rPr lang="en-AU" dirty="0"/>
              <a:t>: the learner generates/constructs an instance (from some underlying natural distribution). </a:t>
            </a:r>
            <a:br>
              <a:rPr lang="en-AU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6227A0-75AC-5C4D-8E00-9B18AFD8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132856"/>
            <a:ext cx="5270500" cy="1460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17F97D-E736-7444-8B8B-04BD22C8F9A7}"/>
              </a:ext>
            </a:extLst>
          </p:cNvPr>
          <p:cNvSpPr/>
          <p:nvPr/>
        </p:nvSpPr>
        <p:spPr>
          <a:xfrm>
            <a:off x="719572" y="3629067"/>
            <a:ext cx="74168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latin typeface="medium-content-serif-font"/>
              </a:rPr>
              <a:t>2. Stream-Based selective sampling</a:t>
            </a:r>
            <a:r>
              <a:rPr lang="en-AU" dirty="0">
                <a:latin typeface="medium-content-serif-font"/>
              </a:rPr>
              <a:t>, </a:t>
            </a:r>
            <a:r>
              <a:rPr lang="en-AU" dirty="0" err="1">
                <a:latin typeface="medium-content-serif-font"/>
              </a:rPr>
              <a:t>i.e</a:t>
            </a:r>
            <a:r>
              <a:rPr lang="en-AU" dirty="0">
                <a:latin typeface="medium-content-serif-font"/>
              </a:rPr>
              <a:t>, each sample is considered separately in our case for label-querying or rejection. Similarly to online-learning, the data is not saved, there are no assumptions on data distribution, and therefore it is adaptive to change.</a:t>
            </a:r>
            <a:br>
              <a:rPr lang="en-AU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0180B-2B92-754C-B43E-CE17B3CB2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4817492"/>
            <a:ext cx="4939506" cy="205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69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61A975-5BE8-0043-980F-B7F3EB0EA3BC}"/>
              </a:ext>
            </a:extLst>
          </p:cNvPr>
          <p:cNvSpPr/>
          <p:nvPr/>
        </p:nvSpPr>
        <p:spPr>
          <a:xfrm>
            <a:off x="1043608" y="1340768"/>
            <a:ext cx="6408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latin typeface="medium-content-serif-font"/>
              </a:rPr>
              <a:t>3. Pool-Based sampling</a:t>
            </a:r>
            <a:r>
              <a:rPr lang="en-AU" dirty="0">
                <a:latin typeface="medium-content-serif-font"/>
              </a:rPr>
              <a:t>, i.e., sampled are chosen from a pool of </a:t>
            </a:r>
            <a:r>
              <a:rPr lang="en-AU" dirty="0" err="1">
                <a:latin typeface="medium-content-serif-font"/>
              </a:rPr>
              <a:t>unlabeled</a:t>
            </a:r>
            <a:r>
              <a:rPr lang="en-AU" dirty="0">
                <a:latin typeface="medium-content-serif-font"/>
              </a:rPr>
              <a:t> data for the purpose of </a:t>
            </a:r>
            <a:r>
              <a:rPr lang="en-AU" dirty="0" err="1">
                <a:latin typeface="medium-content-serif-font"/>
              </a:rPr>
              <a:t>labeling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44F47-2C59-1B43-8856-E4A17B5D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276872"/>
            <a:ext cx="5270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38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Arrow 1"/>
          <p:cNvSpPr/>
          <p:nvPr/>
        </p:nvSpPr>
        <p:spPr>
          <a:xfrm>
            <a:off x="4318330" y="3485043"/>
            <a:ext cx="296884" cy="3443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8201" t="36105" r="35954" b="11894"/>
          <a:stretch/>
        </p:blipFill>
        <p:spPr>
          <a:xfrm flipH="1">
            <a:off x="6292471" y="3833331"/>
            <a:ext cx="1188730" cy="10448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17516" y="3815018"/>
            <a:ext cx="1165927" cy="707886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Training </a:t>
            </a:r>
          </a:p>
          <a:p>
            <a:pPr algn="ctr"/>
            <a:r>
              <a:rPr lang="en-US" sz="2000" dirty="0"/>
              <a:t>Pool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9330" y="4347543"/>
            <a:ext cx="1243240" cy="1015663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/>
            </a:lvl1pPr>
          </a:lstStyle>
          <a:p>
            <a:r>
              <a:rPr lang="en-US" dirty="0"/>
              <a:t>Agent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13452" y="4199575"/>
            <a:ext cx="1003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request</a:t>
            </a:r>
          </a:p>
          <a:p>
            <a:pPr algn="ctr"/>
            <a:r>
              <a:rPr lang="en-US" dirty="0"/>
              <a:t> label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69599" y="4237824"/>
            <a:ext cx="10023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model</a:t>
            </a:r>
            <a:endParaRPr lang="en-US" sz="2400" dirty="0"/>
          </a:p>
        </p:txBody>
      </p:sp>
      <p:cxnSp>
        <p:nvCxnSpPr>
          <p:cNvPr id="26" name="Straight Arrow Connector 25"/>
          <p:cNvCxnSpPr>
            <a:stCxn id="20" idx="3"/>
            <a:endCxn id="28" idx="1"/>
          </p:cNvCxnSpPr>
          <p:nvPr/>
        </p:nvCxnSpPr>
        <p:spPr>
          <a:xfrm flipV="1">
            <a:off x="1783443" y="4166243"/>
            <a:ext cx="705560" cy="2718"/>
          </a:xfrm>
          <a:prstGeom prst="straightConnector1">
            <a:avLst/>
          </a:prstGeom>
          <a:ln w="222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rot="16200000" flipH="1">
            <a:off x="7716189" y="4468656"/>
            <a:ext cx="461665" cy="12700"/>
          </a:xfrm>
          <a:prstGeom prst="curvedConnector5">
            <a:avLst>
              <a:gd name="adj1" fmla="val -28938"/>
              <a:gd name="adj2" fmla="val 3876110"/>
              <a:gd name="adj3" fmla="val 128938"/>
            </a:avLst>
          </a:prstGeom>
          <a:ln w="158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003" y="3821456"/>
            <a:ext cx="369879" cy="6895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526" y="3463999"/>
            <a:ext cx="84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query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/>
          <a:srcRect t="13339" r="69164" b="8210"/>
          <a:stretch/>
        </p:blipFill>
        <p:spPr>
          <a:xfrm>
            <a:off x="3233599" y="4714595"/>
            <a:ext cx="831018" cy="5405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606" y="4488763"/>
            <a:ext cx="360000" cy="7200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21" idx="3"/>
            <a:endCxn id="39" idx="1"/>
          </p:cNvCxnSpPr>
          <p:nvPr/>
        </p:nvCxnSpPr>
        <p:spPr>
          <a:xfrm flipV="1">
            <a:off x="4292570" y="4848763"/>
            <a:ext cx="266036" cy="6612"/>
          </a:xfrm>
          <a:prstGeom prst="straightConnector1">
            <a:avLst/>
          </a:prstGeom>
          <a:ln w="222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28" idx="2"/>
            <a:endCxn id="21" idx="1"/>
          </p:cNvCxnSpPr>
          <p:nvPr/>
        </p:nvCxnSpPr>
        <p:spPr>
          <a:xfrm rot="16200000" flipH="1">
            <a:off x="2689463" y="4495508"/>
            <a:ext cx="344346" cy="375387"/>
          </a:xfrm>
          <a:prstGeom prst="bentConnector2">
            <a:avLst/>
          </a:prstGeom>
          <a:ln w="222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617516" y="1765431"/>
            <a:ext cx="7757201" cy="1387917"/>
            <a:chOff x="641268" y="1583743"/>
            <a:chExt cx="7757201" cy="1387917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28201" t="36105" r="35954" b="11894"/>
            <a:stretch/>
          </p:blipFill>
          <p:spPr>
            <a:xfrm flipH="1">
              <a:off x="6231680" y="1583743"/>
              <a:ext cx="1188730" cy="1044848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641268" y="1885263"/>
              <a:ext cx="1165927" cy="707886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Training </a:t>
              </a:r>
            </a:p>
            <a:p>
              <a:pPr algn="ctr"/>
              <a:r>
                <a:rPr lang="en-US" sz="2000" dirty="0"/>
                <a:t>Pool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206489" y="1885263"/>
              <a:ext cx="1243240" cy="707886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</a:lstStyle>
            <a:p>
              <a:r>
                <a:rPr lang="en-US" dirty="0"/>
                <a:t>selection</a:t>
              </a:r>
              <a:r>
                <a:rPr lang="zh-CN" altLang="en-US" dirty="0"/>
                <a:t> </a:t>
              </a:r>
              <a:r>
                <a:rPr lang="en-US" altLang="zh-CN" dirty="0"/>
                <a:t>strategy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92673" y="1916040"/>
              <a:ext cx="10033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request</a:t>
              </a:r>
            </a:p>
            <a:p>
              <a:pPr algn="ctr"/>
              <a:r>
                <a:rPr lang="en-US" dirty="0"/>
                <a:t> label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396124" y="1916040"/>
              <a:ext cx="100234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model</a:t>
              </a:r>
              <a:endParaRPr lang="en-US" sz="2400" dirty="0"/>
            </a:p>
          </p:txBody>
        </p:sp>
        <p:cxnSp>
          <p:nvCxnSpPr>
            <p:cNvPr id="55" name="Curved Connector 54"/>
            <p:cNvCxnSpPr/>
            <p:nvPr/>
          </p:nvCxnSpPr>
          <p:spPr>
            <a:xfrm>
              <a:off x="3449729" y="2239206"/>
              <a:ext cx="369879" cy="3743"/>
            </a:xfrm>
            <a:prstGeom prst="curvedConnector3">
              <a:avLst>
                <a:gd name="adj1" fmla="val 50000"/>
              </a:avLst>
            </a:prstGeom>
            <a:ln w="22225">
              <a:solidFill>
                <a:schemeClr val="accent1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/>
            <p:nvPr/>
          </p:nvCxnSpPr>
          <p:spPr>
            <a:xfrm flipV="1">
              <a:off x="5049013" y="2239206"/>
              <a:ext cx="1088238" cy="2"/>
            </a:xfrm>
            <a:prstGeom prst="curvedConnector3">
              <a:avLst>
                <a:gd name="adj1" fmla="val 50000"/>
              </a:avLst>
            </a:prstGeom>
            <a:ln w="22225">
              <a:solidFill>
                <a:schemeClr val="accent1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1807195" y="2239206"/>
              <a:ext cx="399294" cy="0"/>
            </a:xfrm>
            <a:prstGeom prst="straightConnector1">
              <a:avLst/>
            </a:prstGeom>
            <a:ln w="22225">
              <a:solidFill>
                <a:schemeClr val="accent1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urved Connector 57"/>
            <p:cNvCxnSpPr/>
            <p:nvPr/>
          </p:nvCxnSpPr>
          <p:spPr>
            <a:xfrm rot="16200000" flipH="1">
              <a:off x="7654590" y="2146872"/>
              <a:ext cx="461665" cy="12700"/>
            </a:xfrm>
            <a:prstGeom prst="curvedConnector5">
              <a:avLst>
                <a:gd name="adj1" fmla="val -28938"/>
                <a:gd name="adj2" fmla="val 3876110"/>
                <a:gd name="adj3" fmla="val 128938"/>
              </a:avLst>
            </a:prstGeom>
            <a:ln w="158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3819608" y="1583743"/>
              <a:ext cx="1246786" cy="1387917"/>
              <a:chOff x="3957332" y="2960378"/>
              <a:chExt cx="1246786" cy="1387917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4276016" y="3658720"/>
                <a:ext cx="782707" cy="689575"/>
                <a:chOff x="2489706" y="2957726"/>
                <a:chExt cx="493167" cy="445744"/>
              </a:xfrm>
            </p:grpSpPr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9706" y="2957727"/>
                  <a:ext cx="233053" cy="445743"/>
                </a:xfrm>
                <a:prstGeom prst="rect">
                  <a:avLst/>
                </a:prstGeom>
              </p:spPr>
            </p:pic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49820" y="2957726"/>
                  <a:ext cx="233053" cy="445743"/>
                </a:xfrm>
                <a:prstGeom prst="rect">
                  <a:avLst/>
                </a:prstGeom>
              </p:spPr>
            </p:pic>
          </p:grp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169" y="3283506"/>
                <a:ext cx="360000" cy="720000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4118" y="3101762"/>
                <a:ext cx="360000" cy="720000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1290" y="2960378"/>
                <a:ext cx="360000" cy="720000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7332" y="3283506"/>
                <a:ext cx="360000" cy="720000"/>
              </a:xfrm>
              <a:prstGeom prst="rect">
                <a:avLst/>
              </a:prstGeom>
            </p:spPr>
          </p:pic>
        </p:grpSp>
      </p:grpSp>
      <p:cxnSp>
        <p:nvCxnSpPr>
          <p:cNvPr id="80" name="Straight Arrow Connector 79"/>
          <p:cNvCxnSpPr/>
          <p:nvPr/>
        </p:nvCxnSpPr>
        <p:spPr>
          <a:xfrm>
            <a:off x="2880819" y="4152555"/>
            <a:ext cx="3350861" cy="19070"/>
          </a:xfrm>
          <a:prstGeom prst="straightConnector1">
            <a:avLst/>
          </a:prstGeom>
          <a:ln w="222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4918242" y="4855374"/>
            <a:ext cx="1313438" cy="6352"/>
          </a:xfrm>
          <a:prstGeom prst="straightConnector1">
            <a:avLst/>
          </a:prstGeom>
          <a:ln w="22225">
            <a:solidFill>
              <a:schemeClr val="accent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D0BB345-267C-8741-8A5F-FB5787209F0D}"/>
              </a:ext>
            </a:extLst>
          </p:cNvPr>
          <p:cNvSpPr txBox="1"/>
          <p:nvPr/>
        </p:nvSpPr>
        <p:spPr>
          <a:xfrm>
            <a:off x="409716" y="558320"/>
            <a:ext cx="8149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Active Learning Person Re-Identification</a:t>
            </a:r>
            <a:endParaRPr lang="en-US" sz="28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8C2920-6FEA-AD44-96D3-D6406538A793}"/>
              </a:ext>
            </a:extLst>
          </p:cNvPr>
          <p:cNvSpPr/>
          <p:nvPr/>
        </p:nvSpPr>
        <p:spPr>
          <a:xfrm>
            <a:off x="4299479" y="5852035"/>
            <a:ext cx="459011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100" dirty="0">
                <a:solidFill>
                  <a:srgbClr val="222222"/>
                </a:solidFill>
                <a:latin typeface="Arial" panose="020B0604020202020204" pitchFamily="34" charset="0"/>
              </a:rPr>
              <a:t>Liu, Z.</a:t>
            </a:r>
            <a:r>
              <a:rPr lang="zh-CN" alt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*</a:t>
            </a:r>
            <a:r>
              <a:rPr lang="en-AU" sz="11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AU" sz="1100" b="1" dirty="0">
                <a:solidFill>
                  <a:srgbClr val="222222"/>
                </a:solidFill>
                <a:latin typeface="Arial" panose="020B0604020202020204" pitchFamily="34" charset="0"/>
              </a:rPr>
              <a:t>Wang, J</a:t>
            </a:r>
            <a:r>
              <a:rPr lang="zh-CN" altLang="en-US" sz="1100" b="1" dirty="0">
                <a:solidFill>
                  <a:srgbClr val="222222"/>
                </a:solidFill>
                <a:latin typeface="Arial" panose="020B0604020202020204" pitchFamily="34" charset="0"/>
              </a:rPr>
              <a:t> *</a:t>
            </a:r>
            <a:r>
              <a:rPr lang="en-AU" sz="1100" dirty="0">
                <a:solidFill>
                  <a:srgbClr val="222222"/>
                </a:solidFill>
                <a:latin typeface="Arial" panose="020B0604020202020204" pitchFamily="34" charset="0"/>
              </a:rPr>
              <a:t>., Gong, S., Lu, H. and Tao, D. Deep Reinforcement Active Learning for Human-in-the-Loop Person Re-Identification. ICCV, 2019,Oral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93403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nip Single Corner Rectangle 68"/>
          <p:cNvSpPr/>
          <p:nvPr/>
        </p:nvSpPr>
        <p:spPr>
          <a:xfrm rot="10800000">
            <a:off x="2109412" y="3185267"/>
            <a:ext cx="2439860" cy="2048213"/>
          </a:xfrm>
          <a:prstGeom prst="snip1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979804" y="1109120"/>
            <a:ext cx="7300004" cy="1846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000" b="1" i="1" dirty="0">
                <a:latin typeface="Times"/>
                <a:ea typeface="Times" charset="0"/>
                <a:cs typeface="Times"/>
              </a:rPr>
              <a:t>Concept</a:t>
            </a:r>
            <a:r>
              <a:rPr lang="en-US" altLang="zh-CN" sz="2700" dirty="0">
                <a:latin typeface="Times"/>
                <a:ea typeface="Times" charset="0"/>
                <a:cs typeface="Times"/>
              </a:rPr>
              <a:t> </a:t>
            </a:r>
          </a:p>
          <a:p>
            <a:endParaRPr lang="en-US" altLang="zh-CN" sz="2100" dirty="0">
              <a:solidFill>
                <a:schemeClr val="tx1">
                  <a:lumMod val="75000"/>
                  <a:lumOff val="25000"/>
                </a:schemeClr>
              </a:solidFill>
              <a:latin typeface="Times"/>
              <a:ea typeface="Times" charset="0"/>
              <a:cs typeface="Times"/>
            </a:endParaRPr>
          </a:p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ea typeface="Times" charset="0"/>
                <a:cs typeface="Times"/>
              </a:rPr>
              <a:t>A user annotates </a:t>
            </a:r>
            <a:r>
              <a:rPr lang="en-US" altLang="zh-CN" sz="21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Times" charset="0"/>
                <a:cs typeface="Times"/>
              </a:rPr>
              <a:t>few</a:t>
            </a:r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ea typeface="Times" charset="0"/>
                <a:cs typeface="Times"/>
              </a:rPr>
              <a:t> </a:t>
            </a:r>
            <a:r>
              <a:rPr lang="en-US" altLang="zh-CN" sz="2100" b="1" i="1" dirty="0">
                <a:ea typeface="Times" charset="0"/>
                <a:cs typeface="Times"/>
              </a:rPr>
              <a:t>informative</a:t>
            </a:r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ea typeface="Times" charset="0"/>
                <a:cs typeface="Times"/>
              </a:rPr>
              <a:t> pedestrian pairs recommended by an adaptive</a:t>
            </a:r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ea typeface="Times" charset="0"/>
                <a:cs typeface="Times"/>
              </a:rPr>
              <a:t> </a:t>
            </a:r>
            <a:r>
              <a:rPr lang="en-US" altLang="zh-CN" sz="2100" b="1" i="1" dirty="0">
                <a:ea typeface="Times" charset="0"/>
                <a:cs typeface="Times"/>
              </a:rPr>
              <a:t>agent</a:t>
            </a:r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ea typeface="Times" charset="0"/>
                <a:cs typeface="Times"/>
              </a:rPr>
              <a:t> in a </a:t>
            </a:r>
            <a:r>
              <a:rPr lang="en-US" altLang="zh-CN" sz="2100" b="1" i="1" dirty="0">
                <a:ea typeface="Times" charset="0"/>
                <a:cs typeface="Times"/>
              </a:rPr>
              <a:t>human-in-the-loop</a:t>
            </a:r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ea typeface="Times" charset="0"/>
                <a:cs typeface="Times"/>
              </a:rPr>
              <a:t> learning mechanism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ea typeface="Times" charset="0"/>
              <a:cs typeface="Time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042154" y="3388787"/>
            <a:ext cx="946399" cy="461665"/>
            <a:chOff x="1612692" y="3845704"/>
            <a:chExt cx="1261865" cy="615553"/>
          </a:xfrm>
          <a:noFill/>
        </p:grpSpPr>
        <p:sp>
          <p:nvSpPr>
            <p:cNvPr id="25" name="Rectangle 24"/>
            <p:cNvSpPr/>
            <p:nvPr/>
          </p:nvSpPr>
          <p:spPr>
            <a:xfrm>
              <a:off x="1714070" y="3912626"/>
              <a:ext cx="1059110" cy="4672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12692" y="3845704"/>
              <a:ext cx="1261865" cy="61555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" charset="0"/>
                  <a:ea typeface="Times" charset="0"/>
                  <a:cs typeface="Times" charset="0"/>
                </a:rPr>
                <a:t>Re-ID Model</a:t>
              </a:r>
            </a:p>
          </p:txBody>
        </p:sp>
      </p:grpSp>
      <p:cxnSp>
        <p:nvCxnSpPr>
          <p:cNvPr id="28" name="Elbow Connector 27"/>
          <p:cNvCxnSpPr>
            <a:stCxn id="25" idx="3"/>
            <a:endCxn id="32" idx="1"/>
          </p:cNvCxnSpPr>
          <p:nvPr/>
        </p:nvCxnSpPr>
        <p:spPr>
          <a:xfrm flipV="1">
            <a:off x="1912519" y="3614209"/>
            <a:ext cx="447323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359842" y="3346668"/>
            <a:ext cx="1494951" cy="5350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>
              <a:noFill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69974" y="3359994"/>
            <a:ext cx="1725393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latin typeface="Times" charset="0"/>
                <a:ea typeface="Times" charset="0"/>
                <a:cs typeface="Times" charset="0"/>
              </a:rPr>
              <a:t>Sample</a:t>
            </a:r>
            <a:r>
              <a:rPr lang="zh-CN" altLang="en-US" sz="135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350" dirty="0">
                <a:latin typeface="Times" charset="0"/>
                <a:ea typeface="Times" charset="0"/>
                <a:cs typeface="Times" charset="0"/>
              </a:rPr>
              <a:t>Selection</a:t>
            </a:r>
          </a:p>
          <a:p>
            <a:pPr algn="ctr"/>
            <a:r>
              <a:rPr lang="en-US" altLang="zh-CN" sz="1350" dirty="0">
                <a:latin typeface="Times" charset="0"/>
                <a:ea typeface="Times" charset="0"/>
                <a:cs typeface="Times" charset="0"/>
              </a:rPr>
              <a:t>(agent)</a:t>
            </a:r>
            <a:endParaRPr lang="en-US" sz="135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106093" y="4408983"/>
            <a:ext cx="1023642" cy="819189"/>
            <a:chOff x="7884904" y="2505396"/>
            <a:chExt cx="1296248" cy="1239626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9000"/>
                      </a14:imgEffect>
                      <a14:imgEffect>
                        <a14:colorTemperature colorTemp="7200"/>
                      </a14:imgEffect>
                      <a14:imgEffect>
                        <a14:saturation sat="0"/>
                      </a14:imgEffect>
                      <a14:imgEffect>
                        <a14:brightnessContrast bright="21000" contrast="-10000"/>
                      </a14:imgEffect>
                    </a14:imgLayer>
                  </a14:imgProps>
                </a:ext>
              </a:extLst>
            </a:blip>
            <a:srcRect l="28201" t="36105" r="35954" b="11894"/>
            <a:stretch/>
          </p:blipFill>
          <p:spPr>
            <a:xfrm>
              <a:off x="8005476" y="2505396"/>
              <a:ext cx="904122" cy="794689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7884904" y="3255997"/>
              <a:ext cx="1296248" cy="489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>
                  <a:latin typeface="Times" charset="0"/>
                  <a:ea typeface="Times" charset="0"/>
                  <a:cs typeface="Times" charset="0"/>
                </a:rPr>
                <a:t>annotator</a:t>
              </a:r>
              <a:endParaRPr lang="en-US" sz="15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cxnSp>
        <p:nvCxnSpPr>
          <p:cNvPr id="48" name="Elbow Connector 47"/>
          <p:cNvCxnSpPr>
            <a:endCxn id="35" idx="3"/>
          </p:cNvCxnSpPr>
          <p:nvPr/>
        </p:nvCxnSpPr>
        <p:spPr>
          <a:xfrm rot="16200000" flipH="1">
            <a:off x="3350743" y="4107016"/>
            <a:ext cx="1068597" cy="60496"/>
          </a:xfrm>
          <a:prstGeom prst="bentConnector4">
            <a:avLst>
              <a:gd name="adj1" fmla="val 891"/>
              <a:gd name="adj2" fmla="val 550666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93911" y="4533062"/>
            <a:ext cx="12604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>
                <a:latin typeface="Times" charset="0"/>
                <a:ea typeface="Times" charset="0"/>
                <a:cs typeface="Times" charset="0"/>
              </a:rPr>
              <a:t>Pairwise</a:t>
            </a:r>
            <a:r>
              <a:rPr lang="en-US" sz="135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Data</a:t>
            </a:r>
          </a:p>
        </p:txBody>
      </p:sp>
      <p:cxnSp>
        <p:nvCxnSpPr>
          <p:cNvPr id="56" name="Elbow Connector 55"/>
          <p:cNvCxnSpPr>
            <a:stCxn id="35" idx="1"/>
          </p:cNvCxnSpPr>
          <p:nvPr/>
        </p:nvCxnSpPr>
        <p:spPr>
          <a:xfrm rot="10800000">
            <a:off x="2136181" y="4671563"/>
            <a:ext cx="1065128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5" idx="0"/>
            <a:endCxn id="23" idx="2"/>
          </p:cNvCxnSpPr>
          <p:nvPr/>
        </p:nvCxnSpPr>
        <p:spPr>
          <a:xfrm flipH="1" flipV="1">
            <a:off x="1515354" y="3850452"/>
            <a:ext cx="8796" cy="68261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114369" y="5224264"/>
            <a:ext cx="15919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rPr>
              <a:t>human-in-the-loop</a:t>
            </a:r>
          </a:p>
        </p:txBody>
      </p:sp>
      <p:grpSp>
        <p:nvGrpSpPr>
          <p:cNvPr id="121" name="Group 120"/>
          <p:cNvGrpSpPr/>
          <p:nvPr/>
        </p:nvGrpSpPr>
        <p:grpSpPr>
          <a:xfrm>
            <a:off x="3854587" y="3094335"/>
            <a:ext cx="4778977" cy="2048617"/>
            <a:chOff x="5139449" y="2982779"/>
            <a:chExt cx="6371969" cy="2731489"/>
          </a:xfrm>
        </p:grpSpPr>
        <p:sp>
          <p:nvSpPr>
            <p:cNvPr id="24" name="Rectangle 23"/>
            <p:cNvSpPr/>
            <p:nvPr/>
          </p:nvSpPr>
          <p:spPr>
            <a:xfrm>
              <a:off x="6261403" y="2983318"/>
              <a:ext cx="5250015" cy="273095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6"/>
            <a:srcRect t="13339" r="69164" b="8210"/>
            <a:stretch/>
          </p:blipFill>
          <p:spPr>
            <a:xfrm>
              <a:off x="7352331" y="3219173"/>
              <a:ext cx="1227118" cy="798237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7699174" y="3913958"/>
              <a:ext cx="1003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>
                  <a:latin typeface="Arial" charset="0"/>
                  <a:ea typeface="Arial" charset="0"/>
                  <a:cs typeface="Arial" charset="0"/>
                </a:rPr>
                <a:t>Agent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807738" y="3436334"/>
              <a:ext cx="127158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/>
                <a:t>action</a:t>
              </a:r>
            </a:p>
          </p:txBody>
        </p:sp>
        <p:cxnSp>
          <p:nvCxnSpPr>
            <p:cNvPr id="45" name="Elbow Connector 44"/>
            <p:cNvCxnSpPr/>
            <p:nvPr/>
          </p:nvCxnSpPr>
          <p:spPr>
            <a:xfrm rot="5400000">
              <a:off x="10346174" y="4777372"/>
              <a:ext cx="542813" cy="295084"/>
            </a:xfrm>
            <a:prstGeom prst="bentConnector2">
              <a:avLst/>
            </a:prstGeom>
            <a:ln w="22225">
              <a:solidFill>
                <a:schemeClr val="tx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9507273" y="3475410"/>
                  <a:ext cx="2855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35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273" y="3475410"/>
                  <a:ext cx="28554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1111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/>
            <p:cNvSpPr txBox="1"/>
            <p:nvPr/>
          </p:nvSpPr>
          <p:spPr>
            <a:xfrm>
              <a:off x="10441091" y="3832215"/>
              <a:ext cx="64806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Times New Roman" charset="0"/>
                  <a:ea typeface="Times New Roman" charset="0"/>
                  <a:cs typeface="Times New Roman" charset="0"/>
                </a:rPr>
                <a:t>query anchor</a:t>
              </a:r>
              <a:endParaRPr lang="en-US" sz="9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9090473" y="4275641"/>
              <a:ext cx="1317375" cy="387715"/>
              <a:chOff x="4837338" y="4332666"/>
              <a:chExt cx="1317375" cy="387715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071905" y="4332666"/>
                <a:ext cx="193858" cy="387715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837338" y="4332666"/>
                <a:ext cx="193858" cy="387715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300486" y="4332666"/>
                <a:ext cx="193858" cy="387715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960855" y="4332666"/>
                <a:ext cx="193858" cy="387715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743289" y="4332666"/>
                <a:ext cx="193858" cy="387715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7675" y="4332666"/>
                <a:ext cx="193858" cy="387715"/>
              </a:xfrm>
              <a:prstGeom prst="rect">
                <a:avLst/>
              </a:prstGeom>
            </p:spPr>
          </p:pic>
        </p:grpSp>
        <p:cxnSp>
          <p:nvCxnSpPr>
            <p:cNvPr id="64" name="Straight Connector 63"/>
            <p:cNvCxnSpPr/>
            <p:nvPr/>
          </p:nvCxnSpPr>
          <p:spPr>
            <a:xfrm flipV="1">
              <a:off x="8498380" y="3771226"/>
              <a:ext cx="1207001" cy="1"/>
            </a:xfrm>
            <a:prstGeom prst="line">
              <a:avLst/>
            </a:prstGeom>
            <a:ln w="22225">
              <a:solidFill>
                <a:schemeClr val="tx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68193" y="4265793"/>
              <a:ext cx="193858" cy="387715"/>
            </a:xfrm>
            <a:prstGeom prst="rect">
              <a:avLst/>
            </a:prstGeom>
          </p:spPr>
        </p:pic>
        <p:cxnSp>
          <p:nvCxnSpPr>
            <p:cNvPr id="66" name="Curved Connector 65"/>
            <p:cNvCxnSpPr>
              <a:endCxn id="75" idx="0"/>
            </p:cNvCxnSpPr>
            <p:nvPr/>
          </p:nvCxnSpPr>
          <p:spPr>
            <a:xfrm rot="5400000">
              <a:off x="9287675" y="4182116"/>
              <a:ext cx="822879" cy="109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prstDash val="sysDash"/>
              <a:headEnd type="none"/>
              <a:tailEnd type="stealth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urved Connector 66"/>
            <p:cNvCxnSpPr/>
            <p:nvPr/>
          </p:nvCxnSpPr>
          <p:spPr>
            <a:xfrm rot="16200000" flipH="1">
              <a:off x="9615914" y="4013816"/>
              <a:ext cx="477632" cy="46018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prstDash val="solid"/>
              <a:headEnd type="none"/>
              <a:tailEnd type="stealth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urved Connector 67"/>
            <p:cNvCxnSpPr>
              <a:endCxn id="76" idx="0"/>
            </p:cNvCxnSpPr>
            <p:nvPr/>
          </p:nvCxnSpPr>
          <p:spPr>
            <a:xfrm rot="16200000" flipH="1">
              <a:off x="9721597" y="3903885"/>
              <a:ext cx="487194" cy="256318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prstDash val="sysDash"/>
              <a:headEnd type="none"/>
              <a:tailEnd type="stealth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urved Connector 69"/>
            <p:cNvCxnSpPr/>
            <p:nvPr/>
          </p:nvCxnSpPr>
          <p:spPr>
            <a:xfrm rot="5400000">
              <a:off x="9494610" y="4016021"/>
              <a:ext cx="477632" cy="15746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prstDash val="sysDash"/>
              <a:headEnd type="none"/>
              <a:tailEnd type="stealth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urved Connector 70"/>
            <p:cNvCxnSpPr>
              <a:endCxn id="72" idx="0"/>
            </p:cNvCxnSpPr>
            <p:nvPr/>
          </p:nvCxnSpPr>
          <p:spPr>
            <a:xfrm rot="5400000">
              <a:off x="9383779" y="3836198"/>
              <a:ext cx="477634" cy="4012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prstDash val="sysDash"/>
              <a:headEnd type="none"/>
              <a:tailEnd type="stealth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71"/>
            <p:cNvCxnSpPr>
              <a:endCxn id="73" idx="0"/>
            </p:cNvCxnSpPr>
            <p:nvPr/>
          </p:nvCxnSpPr>
          <p:spPr>
            <a:xfrm rot="16200000" flipH="1">
              <a:off x="9216623" y="4389397"/>
              <a:ext cx="1259816" cy="770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prstDash val="sysDash"/>
              <a:headEnd type="none"/>
              <a:tailEnd type="stealth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9300055" y="5057821"/>
              <a:ext cx="1169983" cy="3077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/>
                <a:t>query </a:t>
              </a:r>
              <a:r>
                <a:rPr lang="en-US" sz="900" dirty="0"/>
                <a:t>for label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901690" y="4594105"/>
              <a:ext cx="159374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charset="0"/>
                  <a:ea typeface="Times New Roman" charset="0"/>
                  <a:cs typeface="Times New Roman" charset="0"/>
                </a:rPr>
                <a:t>unlabeled gallery pool</a:t>
              </a:r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>
              <a:off x="9877739" y="4663356"/>
              <a:ext cx="7308" cy="394465"/>
            </a:xfrm>
            <a:prstGeom prst="straightConnector1">
              <a:avLst/>
            </a:prstGeom>
            <a:ln w="19050">
              <a:solidFill>
                <a:schemeClr val="tx2"/>
              </a:solidFill>
              <a:prstDash val="solid"/>
              <a:headEnd type="none"/>
              <a:tailEnd type="stealth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139449" y="2982779"/>
              <a:ext cx="1121955" cy="336447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5139449" y="4018402"/>
              <a:ext cx="1089306" cy="1695866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Elbow Connector 95"/>
            <p:cNvCxnSpPr>
              <a:stCxn id="73" idx="1"/>
            </p:cNvCxnSpPr>
            <p:nvPr/>
          </p:nvCxnSpPr>
          <p:spPr>
            <a:xfrm rot="10800000">
              <a:off x="7394349" y="3788448"/>
              <a:ext cx="1905707" cy="1423261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tx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Elbow Connector 107"/>
            <p:cNvCxnSpPr>
              <a:endCxn id="40" idx="1"/>
            </p:cNvCxnSpPr>
            <p:nvPr/>
          </p:nvCxnSpPr>
          <p:spPr>
            <a:xfrm flipV="1">
              <a:off x="6662296" y="3618292"/>
              <a:ext cx="690035" cy="2707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tx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6662296" y="3319144"/>
              <a:ext cx="120404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>
                  <a:latin typeface="Times" charset="0"/>
                  <a:ea typeface="Times" charset="0"/>
                  <a:cs typeface="Times" charset="0"/>
                </a:rPr>
                <a:t>state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750306" y="4860588"/>
              <a:ext cx="120404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>
                  <a:latin typeface="Times" charset="0"/>
                  <a:ea typeface="Times" charset="0"/>
                  <a:cs typeface="Times" charset="0"/>
                </a:rPr>
                <a:t>reward</a:t>
              </a:r>
              <a:endParaRPr lang="en-US" sz="135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5D4E4AE8-4FFF-4C97-BEB0-16AEACB74717}"/>
              </a:ext>
            </a:extLst>
          </p:cNvPr>
          <p:cNvSpPr txBox="1"/>
          <p:nvPr/>
        </p:nvSpPr>
        <p:spPr>
          <a:xfrm>
            <a:off x="5876107" y="5163230"/>
            <a:ext cx="28479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i="1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900" dirty="0"/>
              <a:t>Goal: Sample</a:t>
            </a:r>
            <a:r>
              <a:rPr lang="zh-CN" altLang="en-US" sz="900" dirty="0"/>
              <a:t> </a:t>
            </a:r>
            <a:r>
              <a:rPr lang="en-US" altLang="zh-CN" sz="900" dirty="0"/>
              <a:t>Informative</a:t>
            </a:r>
            <a:r>
              <a:rPr lang="zh-CN" altLang="en-US" sz="900" dirty="0"/>
              <a:t> </a:t>
            </a:r>
            <a:r>
              <a:rPr lang="en-US" altLang="zh-CN" sz="900" dirty="0"/>
              <a:t>Pair</a:t>
            </a:r>
            <a:endParaRPr lang="en-US" sz="9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5ADD27B-8393-46E8-B0DC-DDD730A45AFF}"/>
              </a:ext>
            </a:extLst>
          </p:cNvPr>
          <p:cNvSpPr txBox="1"/>
          <p:nvPr/>
        </p:nvSpPr>
        <p:spPr>
          <a:xfrm>
            <a:off x="5865892" y="5343401"/>
            <a:ext cx="23619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Action: Select</a:t>
            </a:r>
            <a:r>
              <a:rPr lang="zh-CN" altLang="en-US" sz="9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9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One Sample at Each Step</a:t>
            </a:r>
            <a:endParaRPr lang="en-US" sz="900" i="1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1080F5A-95AB-436C-BF8A-E55604F129EC}"/>
              </a:ext>
            </a:extLst>
          </p:cNvPr>
          <p:cNvSpPr txBox="1"/>
          <p:nvPr/>
        </p:nvSpPr>
        <p:spPr>
          <a:xfrm>
            <a:off x="5859547" y="5514406"/>
            <a:ext cx="26864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i="1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altLang="zh-CN" sz="9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State: Reflect</a:t>
            </a:r>
            <a:r>
              <a:rPr lang="zh-CN" altLang="en-US" sz="9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altLang="zh-CN" sz="9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Sample</a:t>
            </a:r>
            <a:r>
              <a:rPr lang="zh-CN" altLang="en-US" sz="9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Correlation</a:t>
            </a:r>
            <a:endParaRPr lang="en-US" sz="9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DD8CF29-67AE-45A7-8C55-C7768F1E9F45}"/>
              </a:ext>
            </a:extLst>
          </p:cNvPr>
          <p:cNvSpPr txBox="1"/>
          <p:nvPr/>
        </p:nvSpPr>
        <p:spPr>
          <a:xfrm>
            <a:off x="5846146" y="5676941"/>
            <a:ext cx="24202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i="1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altLang="zh-CN" sz="900" dirty="0">
                <a:latin typeface="Times" charset="0"/>
                <a:ea typeface="Times" charset="0"/>
                <a:cs typeface="Times" charset="0"/>
              </a:rPr>
              <a:t>Reward: Uncertainty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741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132">
        <p:fade/>
      </p:transition>
    </mc:Choice>
    <mc:Fallback xmlns="">
      <p:transition spd="med" advTm="531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18" grpId="0"/>
      <p:bldP spid="119" grpId="0"/>
      <p:bldP spid="1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2271942" y="3520928"/>
            <a:ext cx="289806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71942" y="4075427"/>
            <a:ext cx="289806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45959" y="3610265"/>
            <a:ext cx="760603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>
                <a:latin typeface="Rockwell" charset="0"/>
                <a:ea typeface="Rockwell" charset="0"/>
                <a:cs typeface="Rockwell" charset="0"/>
              </a:rPr>
              <a:t>STATE</a:t>
            </a:r>
            <a:endParaRPr lang="en-US" sz="1350" dirty="0">
              <a:latin typeface="Rockwell" charset="0"/>
              <a:ea typeface="Rockwell" charset="0"/>
              <a:cs typeface="Rockwel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882240" y="3317591"/>
            <a:ext cx="1148394" cy="896495"/>
            <a:chOff x="7841609" y="2505396"/>
            <a:chExt cx="1531192" cy="119532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9000"/>
                      </a14:imgEffect>
                      <a14:imgEffect>
                        <a14:colorTemperature colorTemp="7200"/>
                      </a14:imgEffect>
                      <a14:imgEffect>
                        <a14:saturation sat="0"/>
                      </a14:imgEffect>
                      <a14:imgEffect>
                        <a14:brightnessContrast bright="21000" contrast="-10000"/>
                      </a14:imgEffect>
                    </a14:imgLayer>
                  </a14:imgProps>
                </a:ext>
              </a:extLst>
            </a:blip>
            <a:srcRect l="28201" t="36105" r="35954" b="11894"/>
            <a:stretch/>
          </p:blipFill>
          <p:spPr>
            <a:xfrm>
              <a:off x="8005476" y="2505396"/>
              <a:ext cx="904122" cy="79468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841609" y="3269836"/>
              <a:ext cx="153119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latin typeface="Rockwell" charset="0"/>
                  <a:ea typeface="Rockwell" charset="0"/>
                  <a:cs typeface="Rockwell" charset="0"/>
                </a:rPr>
                <a:t>annotator</a:t>
              </a:r>
              <a:endParaRPr lang="en-US" sz="1500" dirty="0">
                <a:latin typeface="Rockwell" charset="0"/>
                <a:ea typeface="Rockwell" charset="0"/>
                <a:cs typeface="Rockwell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591239" y="2322828"/>
            <a:ext cx="275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Re-ID Loss(Triplet)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314613" y="3732743"/>
            <a:ext cx="1600098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5400000" flipH="1">
            <a:off x="6050281" y="2983875"/>
            <a:ext cx="136934" cy="2174511"/>
          </a:xfrm>
          <a:prstGeom prst="bentConnector3">
            <a:avLst>
              <a:gd name="adj1" fmla="val -396841"/>
            </a:avLst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rot="5400000" flipH="1">
            <a:off x="5515359" y="2272098"/>
            <a:ext cx="306712" cy="3464179"/>
          </a:xfrm>
          <a:prstGeom prst="bentConnector3">
            <a:avLst>
              <a:gd name="adj1" fmla="val -284578"/>
            </a:avLst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12587" y="4259611"/>
            <a:ext cx="1062987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Rockwell" charset="0"/>
                <a:ea typeface="Rockwell" charset="0"/>
                <a:cs typeface="Rockwell" charset="0"/>
              </a:rPr>
              <a:t>REWARD</a:t>
            </a:r>
            <a:endParaRPr lang="en-US" sz="1350" dirty="0">
              <a:latin typeface="Rockwell" charset="0"/>
              <a:ea typeface="Rockwell" charset="0"/>
              <a:cs typeface="Rockwell" charset="0"/>
            </a:endParaRPr>
          </a:p>
        </p:txBody>
      </p:sp>
      <p:cxnSp>
        <p:nvCxnSpPr>
          <p:cNvPr id="29" name="Elbow Connector 28"/>
          <p:cNvCxnSpPr>
            <a:endCxn id="66" idx="0"/>
          </p:cNvCxnSpPr>
          <p:nvPr/>
        </p:nvCxnSpPr>
        <p:spPr>
          <a:xfrm rot="10800000">
            <a:off x="2977036" y="3271950"/>
            <a:ext cx="4791136" cy="578901"/>
          </a:xfrm>
          <a:prstGeom prst="bentConnector4">
            <a:avLst>
              <a:gd name="adj1" fmla="val -12717"/>
              <a:gd name="adj2" fmla="val 203786"/>
            </a:avLst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3361942" y="3120436"/>
            <a:ext cx="4524955" cy="2198807"/>
          </a:xfrm>
          <a:prstGeom prst="round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TextBox 30"/>
          <p:cNvSpPr txBox="1"/>
          <p:nvPr/>
        </p:nvSpPr>
        <p:spPr>
          <a:xfrm>
            <a:off x="5697124" y="3588151"/>
            <a:ext cx="973198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latin typeface="Rockwell" charset="0"/>
                <a:ea typeface="Rockwell" charset="0"/>
                <a:cs typeface="Rockwell" charset="0"/>
              </a:rPr>
              <a:t>ACTION</a:t>
            </a:r>
            <a:endParaRPr lang="en-US" sz="135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06562" y="5402997"/>
            <a:ext cx="402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" charset="0"/>
                <a:ea typeface="Times" charset="0"/>
                <a:cs typeface="Times" charset="0"/>
              </a:rPr>
              <a:t>Sample Selection Strategy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817747" y="3042676"/>
            <a:ext cx="1475513" cy="1704971"/>
            <a:chOff x="1439642" y="2596570"/>
            <a:chExt cx="1967350" cy="2273293"/>
          </a:xfrm>
        </p:grpSpPr>
        <p:sp>
          <p:nvSpPr>
            <p:cNvPr id="3" name="TextBox 2"/>
            <p:cNvSpPr txBox="1"/>
            <p:nvPr/>
          </p:nvSpPr>
          <p:spPr>
            <a:xfrm>
              <a:off x="1439642" y="3553914"/>
              <a:ext cx="1967350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Rockwell" charset="0"/>
                  <a:ea typeface="Rockwell" charset="0"/>
                  <a:cs typeface="Rockwell" charset="0"/>
                </a:rPr>
                <a:t>gallery</a:t>
              </a:r>
              <a:r>
                <a:rPr lang="zh-CN" altLang="en-US" dirty="0">
                  <a:latin typeface="Rockwell" charset="0"/>
                  <a:ea typeface="Rockwell" charset="0"/>
                  <a:cs typeface="Rockwell" charset="0"/>
                </a:rPr>
                <a:t> </a:t>
              </a:r>
              <a:r>
                <a:rPr lang="en-US" altLang="zh-CN" dirty="0">
                  <a:latin typeface="Rockwell" charset="0"/>
                  <a:ea typeface="Rockwell" charset="0"/>
                  <a:cs typeface="Rockwell" charset="0"/>
                </a:rPr>
                <a:t>pool</a:t>
              </a:r>
              <a:endParaRPr lang="en-US" dirty="0">
                <a:latin typeface="Rockwell" charset="0"/>
                <a:ea typeface="Rockwell" charset="0"/>
                <a:cs typeface="Rockwell" charset="0"/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1675452" y="2596570"/>
              <a:ext cx="1650004" cy="2273293"/>
              <a:chOff x="1675452" y="2596570"/>
              <a:chExt cx="1650004" cy="2273293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2091891" y="2596570"/>
                <a:ext cx="1233565" cy="1078457"/>
                <a:chOff x="2091891" y="2596570"/>
                <a:chExt cx="1233565" cy="1078457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2091891" y="2596570"/>
                  <a:ext cx="123356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Rockwell" charset="0"/>
                      <a:ea typeface="Rockwell" charset="0"/>
                      <a:cs typeface="Rockwell" charset="0"/>
                    </a:rPr>
                    <a:t>query</a:t>
                  </a:r>
                  <a:endParaRPr lang="en-US" dirty="0">
                    <a:latin typeface="Rockwell" charset="0"/>
                    <a:ea typeface="Rockwell" charset="0"/>
                    <a:cs typeface="Rockwell" charset="0"/>
                  </a:endParaRPr>
                </a:p>
              </p:txBody>
            </p:sp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501177" y="3001686"/>
                  <a:ext cx="273216" cy="546430"/>
                </a:xfrm>
                <a:prstGeom prst="rect">
                  <a:avLst/>
                </a:prstGeom>
              </p:spPr>
            </p:pic>
            <p:grpSp>
              <p:nvGrpSpPr>
                <p:cNvPr id="35" name="Group 34"/>
                <p:cNvGrpSpPr/>
                <p:nvPr/>
              </p:nvGrpSpPr>
              <p:grpSpPr>
                <a:xfrm>
                  <a:off x="2637785" y="3274918"/>
                  <a:ext cx="309819" cy="400109"/>
                  <a:chOff x="2531828" y="3173321"/>
                  <a:chExt cx="309819" cy="400109"/>
                </a:xfrm>
              </p:grpSpPr>
              <p:sp>
                <p:nvSpPr>
                  <p:cNvPr id="17" name="Oval 16"/>
                  <p:cNvSpPr/>
                  <p:nvPr/>
                </p:nvSpPr>
                <p:spPr>
                  <a:xfrm>
                    <a:off x="2547179" y="3254570"/>
                    <a:ext cx="294468" cy="27897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chemeClr val="tx1"/>
                      </a:solidFill>
                      <a:latin typeface="Rockwell" charset="0"/>
                      <a:ea typeface="Rockwell" charset="0"/>
                      <a:cs typeface="Rockwell" charset="0"/>
                    </a:endParaRP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2531828" y="3173321"/>
                    <a:ext cx="279400" cy="4001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350">
                        <a:latin typeface="Rockwell" charset="0"/>
                        <a:ea typeface="Rockwell" charset="0"/>
                        <a:cs typeface="Rockwell" charset="0"/>
                      </a:rPr>
                      <a:t>q</a:t>
                    </a:r>
                    <a:endParaRPr lang="en-US" sz="1350">
                      <a:latin typeface="Rockwell" charset="0"/>
                      <a:ea typeface="Rockwell" charset="0"/>
                      <a:cs typeface="Rockwell" charset="0"/>
                    </a:endParaRPr>
                  </a:p>
                </p:txBody>
              </p:sp>
            </p:grpSp>
          </p:grpSp>
          <p:grpSp>
            <p:nvGrpSpPr>
              <p:cNvPr id="52" name="Group 51"/>
              <p:cNvGrpSpPr/>
              <p:nvPr/>
            </p:nvGrpSpPr>
            <p:grpSpPr>
              <a:xfrm>
                <a:off x="1675452" y="3925665"/>
                <a:ext cx="1611788" cy="944198"/>
                <a:chOff x="1675452" y="3925665"/>
                <a:chExt cx="1611788" cy="944198"/>
              </a:xfrm>
            </p:grpSpPr>
            <p:sp>
              <p:nvSpPr>
                <p:cNvPr id="28" name="TextBox 27"/>
                <p:cNvSpPr txBox="1"/>
                <p:nvPr/>
              </p:nvSpPr>
              <p:spPr>
                <a:xfrm>
                  <a:off x="2350537" y="3925665"/>
                  <a:ext cx="49299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mr-IN" dirty="0"/>
                    <a:t>…</a:t>
                  </a:r>
                  <a:endParaRPr lang="en-US" dirty="0"/>
                </a:p>
              </p:txBody>
            </p:sp>
            <p:grpSp>
              <p:nvGrpSpPr>
                <p:cNvPr id="51" name="Group 50"/>
                <p:cNvGrpSpPr/>
                <p:nvPr/>
              </p:nvGrpSpPr>
              <p:grpSpPr>
                <a:xfrm>
                  <a:off x="1675452" y="3990442"/>
                  <a:ext cx="1611788" cy="879421"/>
                  <a:chOff x="1675452" y="3990442"/>
                  <a:chExt cx="1611788" cy="879421"/>
                </a:xfrm>
              </p:grpSpPr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1675452" y="3990442"/>
                    <a:ext cx="538862" cy="872547"/>
                    <a:chOff x="898781" y="4100249"/>
                    <a:chExt cx="538862" cy="872547"/>
                  </a:xfrm>
                </p:grpSpPr>
                <p:pic>
                  <p:nvPicPr>
                    <p:cNvPr id="45" name="Picture 44">
                      <a:extLst>
                        <a:ext uri="{FF2B5EF4-FFF2-40B4-BE49-F238E27FC236}">
                          <a16:creationId xmlns:a16="http://schemas.microsoft.com/office/drawing/2014/main" id="{95609F4C-ABE5-214D-982B-0FF9A8C8715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898781" y="4100249"/>
                      <a:ext cx="272578" cy="545155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973521" y="4388019"/>
                      <a:ext cx="464122" cy="584777"/>
                      <a:chOff x="2927273" y="4795415"/>
                      <a:chExt cx="464122" cy="584777"/>
                    </a:xfrm>
                  </p:grpSpPr>
                  <p:sp>
                    <p:nvSpPr>
                      <p:cNvPr id="27" name="Oval 26"/>
                      <p:cNvSpPr/>
                      <p:nvPr/>
                    </p:nvSpPr>
                    <p:spPr>
                      <a:xfrm>
                        <a:off x="2974504" y="4895763"/>
                        <a:ext cx="294468" cy="278971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25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Rockwell" charset="0"/>
                          <a:ea typeface="Rockwell" charset="0"/>
                          <a:cs typeface="Rockwell" charset="0"/>
                        </a:endParaRPr>
                      </a:p>
                    </p:txBody>
                  </p:sp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2927273" y="4795415"/>
                        <a:ext cx="464122" cy="584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350" dirty="0">
                            <a:latin typeface="Rockwell" charset="0"/>
                            <a:ea typeface="Rockwell" charset="0"/>
                            <a:cs typeface="Rockwell" charset="0"/>
                          </a:rPr>
                          <a:t>g</a:t>
                        </a:r>
                        <a:r>
                          <a:rPr lang="en-US" sz="1350" baseline="-25000" dirty="0">
                            <a:latin typeface="Rockwell" charset="0"/>
                            <a:ea typeface="Rockwell" charset="0"/>
                            <a:cs typeface="Rockwell" charset="0"/>
                          </a:rPr>
                          <a:t>1</a:t>
                        </a:r>
                      </a:p>
                    </p:txBody>
                  </p:sp>
                </p:grpSp>
              </p:grpSp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2112838" y="3993234"/>
                    <a:ext cx="557076" cy="849633"/>
                    <a:chOff x="871572" y="4070956"/>
                    <a:chExt cx="557076" cy="849633"/>
                  </a:xfrm>
                </p:grpSpPr>
                <p:pic>
                  <p:nvPicPr>
                    <p:cNvPr id="46" name="Picture 45"/>
                    <p:cNvPicPr>
                      <a:picLocks noChangeAspect="1"/>
                    </p:cNvPicPr>
                    <p:nvPr/>
                  </p:nvPicPr>
                  <p:blipFill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573" t="14573" r="14573" b="14573"/>
                    <a:stretch/>
                  </p:blipFill>
                  <p:spPr>
                    <a:xfrm flipH="1">
                      <a:off x="871572" y="4070956"/>
                      <a:ext cx="274822" cy="549643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9" name="Group 38"/>
                    <p:cNvGrpSpPr/>
                    <p:nvPr/>
                  </p:nvGrpSpPr>
                  <p:grpSpPr>
                    <a:xfrm>
                      <a:off x="964526" y="4335812"/>
                      <a:ext cx="464122" cy="584777"/>
                      <a:chOff x="2935662" y="4787026"/>
                      <a:chExt cx="464122" cy="584777"/>
                    </a:xfrm>
                  </p:grpSpPr>
                  <p:sp>
                    <p:nvSpPr>
                      <p:cNvPr id="40" name="Oval 39"/>
                      <p:cNvSpPr/>
                      <p:nvPr/>
                    </p:nvSpPr>
                    <p:spPr>
                      <a:xfrm>
                        <a:off x="2974504" y="4902561"/>
                        <a:ext cx="294468" cy="278971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25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Rockwell" charset="0"/>
                          <a:ea typeface="Rockwell" charset="0"/>
                          <a:cs typeface="Rockwell" charset="0"/>
                        </a:endParaRPr>
                      </a:p>
                    </p:txBody>
                  </p:sp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2935662" y="4787026"/>
                        <a:ext cx="464122" cy="584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350" dirty="0">
                            <a:latin typeface="Rockwell" charset="0"/>
                            <a:ea typeface="Rockwell" charset="0"/>
                            <a:cs typeface="Rockwell" charset="0"/>
                          </a:rPr>
                          <a:t>g</a:t>
                        </a:r>
                        <a:r>
                          <a:rPr lang="en-US" sz="1350" baseline="-25000" dirty="0">
                            <a:latin typeface="Rockwell" charset="0"/>
                            <a:ea typeface="Rockwell" charset="0"/>
                            <a:cs typeface="Rockwell" charset="0"/>
                          </a:rPr>
                          <a:t>2</a:t>
                        </a:r>
                      </a:p>
                    </p:txBody>
                  </p:sp>
                </p:grpSp>
              </p:grpSp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2768974" y="3993629"/>
                    <a:ext cx="518266" cy="876234"/>
                    <a:chOff x="2828297" y="4840950"/>
                    <a:chExt cx="518266" cy="876234"/>
                  </a:xfrm>
                </p:grpSpPr>
                <p:pic>
                  <p:nvPicPr>
                    <p:cNvPr id="47" name="Picture 46"/>
                    <p:cNvPicPr>
                      <a:picLocks noChangeAspect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817" t="3817" r="3817" b="3817"/>
                    <a:stretch/>
                  </p:blipFill>
                  <p:spPr>
                    <a:xfrm flipH="1">
                      <a:off x="2828297" y="4840950"/>
                      <a:ext cx="274681" cy="549359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42" name="Group 41"/>
                    <p:cNvGrpSpPr/>
                    <p:nvPr/>
                  </p:nvGrpSpPr>
                  <p:grpSpPr>
                    <a:xfrm>
                      <a:off x="2882441" y="5132407"/>
                      <a:ext cx="464122" cy="584777"/>
                      <a:chOff x="2910495" y="4795415"/>
                      <a:chExt cx="464122" cy="584777"/>
                    </a:xfrm>
                  </p:grpSpPr>
                  <p:sp>
                    <p:nvSpPr>
                      <p:cNvPr id="43" name="Oval 42"/>
                      <p:cNvSpPr/>
                      <p:nvPr/>
                    </p:nvSpPr>
                    <p:spPr>
                      <a:xfrm>
                        <a:off x="2974504" y="4885566"/>
                        <a:ext cx="294468" cy="278971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25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dirty="0">
                          <a:solidFill>
                            <a:schemeClr val="tx1"/>
                          </a:solidFill>
                          <a:latin typeface="Rockwell" charset="0"/>
                          <a:ea typeface="Rockwell" charset="0"/>
                          <a:cs typeface="Rockwell" charset="0"/>
                        </a:endParaRPr>
                      </a:p>
                    </p:txBody>
                  </p:sp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2910495" y="4795415"/>
                        <a:ext cx="464122" cy="584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350" dirty="0" err="1">
                            <a:latin typeface="Rockwell" charset="0"/>
                            <a:ea typeface="Rockwell" charset="0"/>
                            <a:cs typeface="Rockwell" charset="0"/>
                          </a:rPr>
                          <a:t>g</a:t>
                        </a:r>
                        <a:r>
                          <a:rPr lang="en-US" sz="1350" baseline="-25000" dirty="0" err="1">
                            <a:latin typeface="Rockwell" charset="0"/>
                            <a:ea typeface="Rockwell" charset="0"/>
                            <a:cs typeface="Rockwell" charset="0"/>
                          </a:rPr>
                          <a:t>N</a:t>
                        </a:r>
                        <a:endParaRPr lang="en-US" sz="1350" baseline="-25000" dirty="0">
                          <a:latin typeface="Rockwell" charset="0"/>
                          <a:ea typeface="Rockwell" charset="0"/>
                          <a:cs typeface="Rockwell" charset="0"/>
                        </a:endParaRPr>
                      </a:p>
                    </p:txBody>
                  </p:sp>
                </p:grpSp>
              </p:grpSp>
            </p:grpSp>
          </p:grpSp>
        </p:grpSp>
      </p:grpSp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3539305" y="3364714"/>
          <a:ext cx="819624" cy="831540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136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6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8590"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0.83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0.71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0.66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0.47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0.36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590">
                <a:tc>
                  <a:txBody>
                    <a:bodyPr/>
                    <a:lstStyle/>
                    <a:p>
                      <a:pPr algn="ctr"/>
                      <a:r>
                        <a:rPr lang="en-US" sz="500" b="1" i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0.83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0.85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0.87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590">
                <a:tc>
                  <a:txBody>
                    <a:bodyPr/>
                    <a:lstStyle/>
                    <a:p>
                      <a:pPr algn="ctr"/>
                      <a:r>
                        <a:rPr lang="en-US" sz="500" b="1" i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0.71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0.85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590">
                <a:tc>
                  <a:txBody>
                    <a:bodyPr/>
                    <a:lstStyle/>
                    <a:p>
                      <a:pPr algn="ctr"/>
                      <a:r>
                        <a:rPr lang="en-US" sz="500" b="1" i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0.66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590">
                <a:tc>
                  <a:txBody>
                    <a:bodyPr/>
                    <a:lstStyle/>
                    <a:p>
                      <a:pPr algn="ctr"/>
                      <a:r>
                        <a:rPr lang="en-US" sz="500" b="1" i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0.47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0.87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0.77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590">
                <a:tc>
                  <a:txBody>
                    <a:bodyPr/>
                    <a:lstStyle/>
                    <a:p>
                      <a:pPr algn="ctr"/>
                      <a:r>
                        <a:rPr lang="en-US" sz="500" b="1" i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0.36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0.77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270" marR="270" marT="0" marB="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34" name="Straight Arrow Connector 833"/>
          <p:cNvCxnSpPr>
            <a:endCxn id="13" idx="1"/>
          </p:cNvCxnSpPr>
          <p:nvPr/>
        </p:nvCxnSpPr>
        <p:spPr>
          <a:xfrm>
            <a:off x="3118455" y="3752601"/>
            <a:ext cx="427504" cy="770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Arrow Connector 835"/>
          <p:cNvCxnSpPr>
            <a:stCxn id="13" idx="3"/>
          </p:cNvCxnSpPr>
          <p:nvPr/>
        </p:nvCxnSpPr>
        <p:spPr>
          <a:xfrm flipV="1">
            <a:off x="4306562" y="3749159"/>
            <a:ext cx="377227" cy="1114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5" name="Group 854"/>
          <p:cNvGrpSpPr/>
          <p:nvPr/>
        </p:nvGrpSpPr>
        <p:grpSpPr>
          <a:xfrm>
            <a:off x="5348475" y="3788974"/>
            <a:ext cx="811401" cy="498172"/>
            <a:chOff x="468478" y="4203379"/>
            <a:chExt cx="1081868" cy="664229"/>
          </a:xfrm>
        </p:grpSpPr>
        <p:pic>
          <p:nvPicPr>
            <p:cNvPr id="842" name="Picture 841">
              <a:extLst>
                <a:ext uri="{FF2B5EF4-FFF2-40B4-BE49-F238E27FC236}">
                  <a16:creationId xmlns:a16="http://schemas.microsoft.com/office/drawing/2014/main" id="{95609F4C-ABE5-214D-982B-0FF9A8C8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3119" y="4205392"/>
              <a:ext cx="272578" cy="545155"/>
            </a:xfrm>
            <a:prstGeom prst="rect">
              <a:avLst/>
            </a:prstGeom>
          </p:spPr>
        </p:pic>
        <p:grpSp>
          <p:nvGrpSpPr>
            <p:cNvPr id="848" name="Group 847"/>
            <p:cNvGrpSpPr/>
            <p:nvPr/>
          </p:nvGrpSpPr>
          <p:grpSpPr>
            <a:xfrm>
              <a:off x="1007152" y="4464786"/>
              <a:ext cx="543194" cy="400110"/>
              <a:chOff x="1745278" y="4680884"/>
              <a:chExt cx="543194" cy="400110"/>
            </a:xfrm>
          </p:grpSpPr>
          <p:sp>
            <p:nvSpPr>
              <p:cNvPr id="846" name="Oval 845"/>
              <p:cNvSpPr/>
              <p:nvPr/>
            </p:nvSpPr>
            <p:spPr>
              <a:xfrm>
                <a:off x="1818370" y="4768368"/>
                <a:ext cx="294468" cy="27897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Rockwell" charset="0"/>
                  <a:ea typeface="Rockwell" charset="0"/>
                  <a:cs typeface="Rockwell" charset="0"/>
                </a:endParaRPr>
              </a:p>
            </p:txBody>
          </p:sp>
          <p:sp>
            <p:nvSpPr>
              <p:cNvPr id="847" name="TextBox 846"/>
              <p:cNvSpPr txBox="1"/>
              <p:nvPr/>
            </p:nvSpPr>
            <p:spPr>
              <a:xfrm>
                <a:off x="1745278" y="4680884"/>
                <a:ext cx="5431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 err="1">
                    <a:latin typeface="Rockwell" charset="0"/>
                    <a:ea typeface="Rockwell" charset="0"/>
                    <a:cs typeface="Rockwell" charset="0"/>
                  </a:rPr>
                  <a:t>g</a:t>
                </a:r>
                <a:r>
                  <a:rPr lang="en-US" sz="1350" baseline="-25000" dirty="0" err="1">
                    <a:latin typeface="Rockwell" charset="0"/>
                    <a:ea typeface="Rockwell" charset="0"/>
                    <a:cs typeface="Rockwell" charset="0"/>
                  </a:rPr>
                  <a:t>K</a:t>
                </a:r>
                <a:endParaRPr lang="en-US" sz="1350" baseline="-25000" dirty="0">
                  <a:latin typeface="Rockwell" charset="0"/>
                  <a:ea typeface="Rockwell" charset="0"/>
                  <a:cs typeface="Rockwell" charset="0"/>
                </a:endParaRPr>
              </a:p>
            </p:txBody>
          </p:sp>
        </p:grpSp>
        <p:grpSp>
          <p:nvGrpSpPr>
            <p:cNvPr id="853" name="Group 852"/>
            <p:cNvGrpSpPr/>
            <p:nvPr/>
          </p:nvGrpSpPr>
          <p:grpSpPr>
            <a:xfrm>
              <a:off x="468478" y="4203379"/>
              <a:ext cx="534201" cy="664229"/>
              <a:chOff x="468478" y="4203379"/>
              <a:chExt cx="534201" cy="664229"/>
            </a:xfrm>
          </p:grpSpPr>
          <p:pic>
            <p:nvPicPr>
              <p:cNvPr id="850" name="Picture 8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68478" y="4203379"/>
                <a:ext cx="273216" cy="546430"/>
              </a:xfrm>
              <a:prstGeom prst="rect">
                <a:avLst/>
              </a:prstGeom>
            </p:spPr>
          </p:pic>
          <p:sp>
            <p:nvSpPr>
              <p:cNvPr id="851" name="Oval 850"/>
              <p:cNvSpPr/>
              <p:nvPr/>
            </p:nvSpPr>
            <p:spPr>
              <a:xfrm>
                <a:off x="620437" y="4557860"/>
                <a:ext cx="294468" cy="278971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Rockwell" charset="0"/>
                  <a:ea typeface="Rockwell" charset="0"/>
                  <a:cs typeface="Rockwell" charset="0"/>
                </a:endParaRPr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02569" y="4467499"/>
                <a:ext cx="400110" cy="400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350">
                    <a:latin typeface="Rockwell" charset="0"/>
                    <a:ea typeface="Rockwell" charset="0"/>
                    <a:cs typeface="Rockwell" charset="0"/>
                  </a:rPr>
                  <a:t>q</a:t>
                </a:r>
                <a:endParaRPr lang="en-US" sz="1350" baseline="-25000" dirty="0">
                  <a:latin typeface="Rockwell" charset="0"/>
                  <a:ea typeface="Rockwell" charset="0"/>
                  <a:cs typeface="Rockwell" charset="0"/>
                </a:endParaRPr>
              </a:p>
            </p:txBody>
          </p:sp>
        </p:grpSp>
      </p:grpSp>
      <p:sp>
        <p:nvSpPr>
          <p:cNvPr id="856" name="TextBox 855"/>
          <p:cNvSpPr txBox="1"/>
          <p:nvPr/>
        </p:nvSpPr>
        <p:spPr>
          <a:xfrm>
            <a:off x="832938" y="1109775"/>
            <a:ext cx="7502741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>
                <a:latin typeface="Times" charset="0"/>
                <a:ea typeface="Times" charset="0"/>
                <a:cs typeface="Times" charset="0"/>
              </a:rPr>
              <a:t>Methodology</a:t>
            </a:r>
            <a:endParaRPr lang="en-US" sz="3000" dirty="0">
              <a:latin typeface="Times" charset="0"/>
              <a:ea typeface="Times" charset="0"/>
              <a:cs typeface="Times" charset="0"/>
            </a:endParaRPr>
          </a:p>
          <a:p>
            <a:endParaRPr lang="en-US" sz="1350" dirty="0">
              <a:ea typeface="Times" charset="0"/>
              <a:cs typeface="Times" charset="0"/>
            </a:endParaRPr>
          </a:p>
          <a:p>
            <a:r>
              <a:rPr lang="en-US" sz="2100" dirty="0">
                <a:ea typeface="Times" charset="0"/>
                <a:cs typeface="Times" charset="0"/>
              </a:rPr>
              <a:t>Joint Reinforcement Active Learning in A Deep Network</a:t>
            </a:r>
            <a:endParaRPr lang="en-US" dirty="0">
              <a:ea typeface="Times" charset="0"/>
              <a:cs typeface="Time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89842" y="4439452"/>
            <a:ext cx="615297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Rockwell" charset="0"/>
                <a:ea typeface="Rockwell" charset="0"/>
                <a:cs typeface="Rockwell" charset="0"/>
              </a:rPr>
              <a:t>false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552370" y="3271951"/>
            <a:ext cx="759218" cy="1087169"/>
            <a:chOff x="4623153" y="-673288"/>
            <a:chExt cx="874704" cy="1314637"/>
          </a:xfrm>
        </p:grpSpPr>
        <p:grpSp>
          <p:nvGrpSpPr>
            <p:cNvPr id="25" name="Group 24"/>
            <p:cNvGrpSpPr/>
            <p:nvPr/>
          </p:nvGrpSpPr>
          <p:grpSpPr>
            <a:xfrm>
              <a:off x="4634496" y="-673288"/>
              <a:ext cx="746764" cy="1314637"/>
              <a:chOff x="8735363" y="632129"/>
              <a:chExt cx="746764" cy="1314637"/>
            </a:xfrm>
          </p:grpSpPr>
          <p:sp>
            <p:nvSpPr>
              <p:cNvPr id="66" name="Cube 65">
                <a:extLst>
                  <a:ext uri="{FF2B5EF4-FFF2-40B4-BE49-F238E27FC236}">
                    <a16:creationId xmlns:a16="http://schemas.microsoft.com/office/drawing/2014/main" id="{ED87B6DC-8C51-2A4D-B30B-0CD015FF5F03}"/>
                  </a:ext>
                </a:extLst>
              </p:cNvPr>
              <p:cNvSpPr/>
              <p:nvPr/>
            </p:nvSpPr>
            <p:spPr>
              <a:xfrm>
                <a:off x="8735363" y="632129"/>
                <a:ext cx="517483" cy="1314637"/>
              </a:xfrm>
              <a:prstGeom prst="cube">
                <a:avLst>
                  <a:gd name="adj" fmla="val 84709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7" name="Cube 66">
                <a:extLst>
                  <a:ext uri="{FF2B5EF4-FFF2-40B4-BE49-F238E27FC236}">
                    <a16:creationId xmlns:a16="http://schemas.microsoft.com/office/drawing/2014/main" id="{F20C09A6-72AF-0E45-9934-9DA45E74BAC6}"/>
                  </a:ext>
                </a:extLst>
              </p:cNvPr>
              <p:cNvSpPr/>
              <p:nvPr/>
            </p:nvSpPr>
            <p:spPr>
              <a:xfrm>
                <a:off x="8896627" y="740593"/>
                <a:ext cx="444742" cy="1137250"/>
              </a:xfrm>
              <a:prstGeom prst="cube">
                <a:avLst>
                  <a:gd name="adj" fmla="val 84709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8" name="Cube 67">
                <a:extLst>
                  <a:ext uri="{FF2B5EF4-FFF2-40B4-BE49-F238E27FC236}">
                    <a16:creationId xmlns:a16="http://schemas.microsoft.com/office/drawing/2014/main" id="{5ECF2C90-1C2D-994E-9A6E-F33096389714}"/>
                  </a:ext>
                </a:extLst>
              </p:cNvPr>
              <p:cNvSpPr/>
              <p:nvPr/>
            </p:nvSpPr>
            <p:spPr>
              <a:xfrm>
                <a:off x="9032090" y="843124"/>
                <a:ext cx="371171" cy="956571"/>
              </a:xfrm>
              <a:prstGeom prst="cube">
                <a:avLst>
                  <a:gd name="adj" fmla="val 84709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9" name="Cube 68">
                <a:extLst>
                  <a:ext uri="{FF2B5EF4-FFF2-40B4-BE49-F238E27FC236}">
                    <a16:creationId xmlns:a16="http://schemas.microsoft.com/office/drawing/2014/main" id="{4A8C03C4-5161-C34F-AD50-88644D9C8CF5}"/>
                  </a:ext>
                </a:extLst>
              </p:cNvPr>
              <p:cNvSpPr/>
              <p:nvPr/>
            </p:nvSpPr>
            <p:spPr>
              <a:xfrm>
                <a:off x="9151445" y="942074"/>
                <a:ext cx="330682" cy="770368"/>
              </a:xfrm>
              <a:prstGeom prst="cube">
                <a:avLst>
                  <a:gd name="adj" fmla="val 84709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4623153" y="-333439"/>
                  <a:ext cx="874704" cy="6699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latin typeface="Rockwell" charset="0"/>
                      <a:ea typeface="Rockwell" charset="0"/>
                      <a:cs typeface="Rockwell" charset="0"/>
                    </a:rPr>
                    <a:t>CNN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1">
                            <a:latin typeface="Cambria Math" charset="0"/>
                            <a:ea typeface="Rockwell" charset="0"/>
                            <a:cs typeface="Rockwell" charset="0"/>
                          </a:rPr>
                          <m:t>𝛚</m:t>
                        </m:r>
                      </m:oMath>
                    </m:oMathPara>
                  </a14:m>
                  <a:endParaRPr lang="en-US" sz="1500" b="1" dirty="0">
                    <a:latin typeface="Rockwell" charset="0"/>
                    <a:ea typeface="Rockwell" charset="0"/>
                    <a:cs typeface="Rockwell" charset="0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3153" y="-333439"/>
                  <a:ext cx="874704" cy="669911"/>
                </a:xfrm>
                <a:prstGeom prst="rect">
                  <a:avLst/>
                </a:prstGeom>
                <a:blipFill>
                  <a:blip r:embed="rId10"/>
                  <a:stretch>
                    <a:fillRect l="-3279" t="-2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9" name="Trapezoid 98"/>
          <p:cNvSpPr/>
          <p:nvPr/>
        </p:nvSpPr>
        <p:spPr>
          <a:xfrm rot="5400000">
            <a:off x="4690252" y="3446764"/>
            <a:ext cx="626643" cy="598550"/>
          </a:xfrm>
          <a:prstGeom prst="trapezoid">
            <a:avLst>
              <a:gd name="adj" fmla="val 26099"/>
            </a:avLst>
          </a:prstGeom>
          <a:solidFill>
            <a:schemeClr val="bg1">
              <a:lumMod val="95000"/>
              <a:alpha val="34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70" name="Group 69"/>
          <p:cNvGrpSpPr/>
          <p:nvPr/>
        </p:nvGrpSpPr>
        <p:grpSpPr>
          <a:xfrm>
            <a:off x="4823780" y="3593952"/>
            <a:ext cx="348576" cy="293229"/>
            <a:chOff x="6333653" y="2873667"/>
            <a:chExt cx="464768" cy="390972"/>
          </a:xfrm>
        </p:grpSpPr>
        <p:sp>
          <p:nvSpPr>
            <p:cNvPr id="80" name="Rectangle 79"/>
            <p:cNvSpPr/>
            <p:nvPr/>
          </p:nvSpPr>
          <p:spPr>
            <a:xfrm>
              <a:off x="6338726" y="2873667"/>
              <a:ext cx="80630" cy="390972"/>
            </a:xfrm>
            <a:prstGeom prst="rect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66108" y="2873667"/>
              <a:ext cx="80630" cy="390972"/>
            </a:xfrm>
            <a:prstGeom prst="rect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717791" y="3001597"/>
              <a:ext cx="80630" cy="200739"/>
            </a:xfrm>
            <a:prstGeom prst="rect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593490" y="2873667"/>
              <a:ext cx="80630" cy="390972"/>
            </a:xfrm>
            <a:prstGeom prst="rect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94" name="Picture 93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70000"/>
            </a:blip>
            <a:srcRect t="13339" r="69164" b="8210"/>
            <a:stretch/>
          </p:blipFill>
          <p:spPr>
            <a:xfrm>
              <a:off x="6333653" y="2916638"/>
              <a:ext cx="437674" cy="284706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10000"/>
                </a:srgbClr>
              </a:outerShdw>
            </a:effec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4591239" y="3503967"/>
                <a:ext cx="87095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>
                    <a:latin typeface="Rockwell" charset="0"/>
                    <a:ea typeface="Rockwell" charset="0"/>
                    <a:cs typeface="Rockwell" charset="0"/>
                  </a:rPr>
                  <a:t>Agent</a:t>
                </a:r>
                <a14:m>
                  <m:oMath xmlns:m="http://schemas.openxmlformats.org/officeDocument/2006/math">
                    <m:r>
                      <a:rPr lang="zh-CN" altLang="en-US" sz="1500" b="1">
                        <a:latin typeface="Cambria Math" charset="0"/>
                        <a:ea typeface="Rockwell" charset="0"/>
                        <a:cs typeface="Rockwell" charset="0"/>
                      </a:rPr>
                      <m:t> </m:t>
                    </m:r>
                  </m:oMath>
                </a14:m>
                <a:endParaRPr lang="en-US" altLang="zh-CN" sz="1500" b="1" dirty="0">
                  <a:latin typeface="Cambria Math" charset="0"/>
                  <a:ea typeface="Rockwell" charset="0"/>
                  <a:cs typeface="Rockwell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>
                          <a:latin typeface="Cambria Math" charset="0"/>
                          <a:ea typeface="Rockwell" charset="0"/>
                          <a:cs typeface="Rockwell" charset="0"/>
                        </a:rPr>
                        <m:t>𝝅</m:t>
                      </m:r>
                    </m:oMath>
                  </m:oMathPara>
                </a14:m>
                <a:endParaRPr lang="en-US" sz="1500" b="1" dirty="0">
                  <a:latin typeface="Rockwell" charset="0"/>
                  <a:ea typeface="Rockwell" charset="0"/>
                  <a:cs typeface="Rockwell" charset="0"/>
                </a:endParaRP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239" y="3503967"/>
                <a:ext cx="870951" cy="553998"/>
              </a:xfrm>
              <a:prstGeom prst="rect">
                <a:avLst/>
              </a:prstGeom>
              <a:blipFill>
                <a:blip r:embed="rId12"/>
                <a:stretch>
                  <a:fillRect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7529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456"/>
    </mc:Choice>
    <mc:Fallback xmlns="">
      <p:transition spd="slow" advTm="84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2 0.00185 L 0.1056 0.00139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2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10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8" dur="10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9" dur="10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10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1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9" dur="1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" dur="1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1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25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1125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25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1125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8" grpId="0"/>
      <p:bldP spid="23" grpId="0" animBg="1"/>
      <p:bldP spid="30" grpId="0" animBg="1"/>
      <p:bldP spid="31" grpId="0" animBg="1"/>
      <p:bldP spid="32" grpId="0"/>
      <p:bldP spid="20" grpId="0" animBg="1"/>
      <p:bldP spid="20" grpId="1" animBg="1"/>
      <p:bldP spid="99" grpId="0" animBg="1"/>
      <p:bldP spid="99" grpId="1" animBg="1"/>
      <p:bldP spid="9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5387FB-BC3D-3A42-888A-0028654C400B}"/>
              </a:ext>
            </a:extLst>
          </p:cNvPr>
          <p:cNvSpPr txBox="1"/>
          <p:nvPr/>
        </p:nvSpPr>
        <p:spPr>
          <a:xfrm>
            <a:off x="709260" y="3534960"/>
            <a:ext cx="3180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Action</a:t>
            </a:r>
            <a:r>
              <a:rPr lang="en-US" altLang="zh-CN" sz="14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: Select</a:t>
            </a:r>
            <a:r>
              <a:rPr lang="zh-CN" altLang="en-US" sz="14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One Sample at Each Step</a:t>
            </a:r>
            <a:endParaRPr lang="en-US" sz="1400" i="1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50B0D8-94AD-304C-A1F4-7F1E18CD8B83}"/>
              </a:ext>
            </a:extLst>
          </p:cNvPr>
          <p:cNvSpPr txBox="1"/>
          <p:nvPr/>
        </p:nvSpPr>
        <p:spPr>
          <a:xfrm>
            <a:off x="682395" y="4353177"/>
            <a:ext cx="66120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i="1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altLang="zh-CN" sz="14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State</a:t>
            </a:r>
            <a:r>
              <a:rPr lang="en-US" altLang="zh-CN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" pitchFamily="2" charset="0"/>
              </a:rPr>
              <a:t>We</a:t>
            </a:r>
            <a:r>
              <a:rPr lang="zh-CN" altLang="en-US" sz="1400" dirty="0">
                <a:solidFill>
                  <a:schemeClr val="tx1"/>
                </a:solidFill>
                <a:latin typeface="Times" pitchFamily="2" charset="0"/>
              </a:rPr>
              <a:t> </a:t>
            </a:r>
            <a:r>
              <a:rPr lang="en-AU" sz="1400" dirty="0">
                <a:solidFill>
                  <a:schemeClr val="tx1"/>
                </a:solidFill>
                <a:latin typeface="Times" pitchFamily="2" charset="0"/>
              </a:rPr>
              <a:t>construct a sparse similarity graph among query and gallery samples and take it as the state value</a:t>
            </a:r>
            <a:r>
              <a:rPr lang="zh-CN" altLang="en-US" sz="1400" dirty="0">
                <a:solidFill>
                  <a:schemeClr val="tx1"/>
                </a:solidFill>
                <a:latin typeface="Times" pitchFamily="2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" pitchFamily="2" charset="0"/>
              </a:rPr>
              <a:t>(</a:t>
            </a:r>
            <a:r>
              <a:rPr lang="en-US" altLang="zh-CN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Reflect</a:t>
            </a:r>
            <a:r>
              <a:rPr lang="zh-CN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altLang="zh-CN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Sample</a:t>
            </a:r>
            <a:r>
              <a:rPr lang="zh-CN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Correlation)</a:t>
            </a:r>
            <a:endParaRPr lang="en-US" sz="1400" dirty="0">
              <a:solidFill>
                <a:schemeClr val="tx1"/>
              </a:solidFill>
              <a:latin typeface="Times" pitchFamily="2" charset="0"/>
            </a:endParaRPr>
          </a:p>
          <a:p>
            <a:endParaRPr lang="en-US" sz="14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4051FB-ED5E-384D-9891-D87FDDB0B96F}"/>
              </a:ext>
            </a:extLst>
          </p:cNvPr>
          <p:cNvSpPr/>
          <p:nvPr/>
        </p:nvSpPr>
        <p:spPr>
          <a:xfrm>
            <a:off x="577840" y="1196872"/>
            <a:ext cx="218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AU" dirty="0"/>
              <a:t>Base CNN Network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62F652-83B0-3644-850D-DBB89DB8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49" y="1702158"/>
            <a:ext cx="2743200" cy="77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B2D210-7C86-1043-9824-2985BAB50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349" y="1702158"/>
            <a:ext cx="3556000" cy="80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57E83-07C6-CB44-AA6A-2F9177357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349" y="1790010"/>
            <a:ext cx="2006540" cy="5202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66F637-45E7-3448-9F49-795369D58F56}"/>
              </a:ext>
            </a:extLst>
          </p:cNvPr>
          <p:cNvSpPr/>
          <p:nvPr/>
        </p:nvSpPr>
        <p:spPr>
          <a:xfrm>
            <a:off x="577840" y="2861929"/>
            <a:ext cx="4597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AU" dirty="0"/>
              <a:t>A Deep Reinforced Active Learner - An Agent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0D21FB-4F8A-EF4D-8577-8664F4AA2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232" y="3548925"/>
            <a:ext cx="3632200" cy="24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447569-6CE6-F641-BDED-B1B8ED9FF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622" y="5198497"/>
            <a:ext cx="1918278" cy="5988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A8E0D3-75FE-5347-A266-FEBCF83B9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6511" y="5254414"/>
            <a:ext cx="4064097" cy="5065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82E5A79-D3BB-A54F-9C27-373C6AB4AA64}"/>
              </a:ext>
            </a:extLst>
          </p:cNvPr>
          <p:cNvSpPr/>
          <p:nvPr/>
        </p:nvSpPr>
        <p:spPr>
          <a:xfrm>
            <a:off x="610885" y="585996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Times" charset="0"/>
                <a:ea typeface="Times" charset="0"/>
                <a:cs typeface="Times" charset="0"/>
              </a:rPr>
              <a:t>Methodology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77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E3FC38-708D-DE4C-ADCD-1AEAFF193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08720"/>
            <a:ext cx="6228184" cy="2745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9AEF91-9BAD-FB4C-B935-A8FDE16FC98E}"/>
              </a:ext>
            </a:extLst>
          </p:cNvPr>
          <p:cNvSpPr/>
          <p:nvPr/>
        </p:nvSpPr>
        <p:spPr>
          <a:xfrm>
            <a:off x="1979712" y="3654236"/>
            <a:ext cx="540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An example of state updating with different human feedback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6688A-96AD-664A-860D-5A49BF7AF42D}"/>
              </a:ext>
            </a:extLst>
          </p:cNvPr>
          <p:cNvSpPr txBox="1"/>
          <p:nvPr/>
        </p:nvSpPr>
        <p:spPr>
          <a:xfrm>
            <a:off x="769582" y="4149080"/>
            <a:ext cx="625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i="1">
                <a:solidFill>
                  <a:srgbClr val="000000"/>
                </a:solidFill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Reward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AU" sz="1400" dirty="0">
                <a:latin typeface="Times" charset="0"/>
              </a:rPr>
              <a:t>we perform a similar hard triplet loss to measure the uncertainty of data</a:t>
            </a:r>
            <a:r>
              <a:rPr lang="en-AU" sz="1400" dirty="0"/>
              <a:t>.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B50A8-E56F-E941-A0BE-EBB888A6D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4456857"/>
            <a:ext cx="3835400" cy="59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E0C78-6D68-3545-A048-06DB0DEBC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924" y="5056068"/>
            <a:ext cx="4419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8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548" y="523804"/>
            <a:ext cx="5755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i="1">
                <a:latin typeface="Rockwell" charset="0"/>
                <a:ea typeface="Rockwell" charset="0"/>
                <a:cs typeface="Rockwell" charset="0"/>
              </a:defRPr>
            </a:lvl1pPr>
          </a:lstStyle>
          <a:p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Dataset &amp; Result (Market-1501)</a:t>
            </a:r>
            <a:endParaRPr lang="en-US" sz="1600" b="1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FA9B90-A0E5-5340-A58E-89292A703E02}"/>
              </a:ext>
            </a:extLst>
          </p:cNvPr>
          <p:cNvGrpSpPr/>
          <p:nvPr/>
        </p:nvGrpSpPr>
        <p:grpSpPr>
          <a:xfrm>
            <a:off x="251520" y="1484784"/>
            <a:ext cx="4680521" cy="3850141"/>
            <a:chOff x="316184" y="1595082"/>
            <a:chExt cx="4850533" cy="414327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8628AF1-C6FF-46DA-BB0C-EB28E0FC2CF2}"/>
                </a:ext>
              </a:extLst>
            </p:cNvPr>
            <p:cNvSpPr/>
            <p:nvPr/>
          </p:nvSpPr>
          <p:spPr>
            <a:xfrm>
              <a:off x="714064" y="1860277"/>
              <a:ext cx="297000" cy="238821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TextBox 2">
              <a:extLst>
                <a:ext uri="{FF2B5EF4-FFF2-40B4-BE49-F238E27FC236}">
                  <a16:creationId xmlns:a16="http://schemas.microsoft.com/office/drawing/2014/main" id="{3566D159-6E70-4CC5-913E-C05E5E2DD87C}"/>
                </a:ext>
              </a:extLst>
            </p:cNvPr>
            <p:cNvSpPr txBox="1"/>
            <p:nvPr/>
          </p:nvSpPr>
          <p:spPr>
            <a:xfrm>
              <a:off x="643602" y="4321006"/>
              <a:ext cx="1331375" cy="2539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050" dirty="0">
                  <a:latin typeface="Rockwell"/>
                  <a:ea typeface="等线"/>
                </a:rPr>
                <a:t>Supervised </a:t>
              </a:r>
            </a:p>
          </p:txBody>
        </p:sp>
        <p:sp>
          <p:nvSpPr>
            <p:cNvPr id="47" name="TextBox 4">
              <a:extLst>
                <a:ext uri="{FF2B5EF4-FFF2-40B4-BE49-F238E27FC236}">
                  <a16:creationId xmlns:a16="http://schemas.microsoft.com/office/drawing/2014/main" id="{58D1CB0F-1926-42AD-9F80-0BFEFDDDB3FB}"/>
                </a:ext>
              </a:extLst>
            </p:cNvPr>
            <p:cNvSpPr txBox="1"/>
            <p:nvPr/>
          </p:nvSpPr>
          <p:spPr>
            <a:xfrm>
              <a:off x="3270563" y="4332646"/>
              <a:ext cx="1896154" cy="2789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050" dirty="0">
                  <a:latin typeface="Rockwell"/>
                  <a:ea typeface="等线"/>
                </a:rPr>
                <a:t>Transfer  unsupervised</a:t>
              </a:r>
              <a:endParaRPr lang="en-US" sz="1350" dirty="0"/>
            </a:p>
          </p:txBody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BBDC6E05-D6A5-44EE-B466-742BFEB15E98}"/>
                </a:ext>
              </a:extLst>
            </p:cNvPr>
            <p:cNvSpPr txBox="1"/>
            <p:nvPr/>
          </p:nvSpPr>
          <p:spPr>
            <a:xfrm>
              <a:off x="623735" y="1595082"/>
              <a:ext cx="569375" cy="2539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050" dirty="0">
                  <a:latin typeface="Rockwell"/>
                  <a:ea typeface="等线"/>
                </a:rPr>
                <a:t>87.95</a:t>
              </a:r>
              <a:endParaRPr lang="en-US" sz="1350" dirty="0"/>
            </a:p>
          </p:txBody>
        </p:sp>
        <p:sp>
          <p:nvSpPr>
            <p:cNvPr id="76" name="TextBox 6">
              <a:extLst>
                <a:ext uri="{FF2B5EF4-FFF2-40B4-BE49-F238E27FC236}">
                  <a16:creationId xmlns:a16="http://schemas.microsoft.com/office/drawing/2014/main" id="{766162BA-2ABA-4E82-9A74-44CBCB12CEEA}"/>
                </a:ext>
              </a:extLst>
            </p:cNvPr>
            <p:cNvSpPr txBox="1"/>
            <p:nvPr/>
          </p:nvSpPr>
          <p:spPr>
            <a:xfrm>
              <a:off x="2072000" y="1860278"/>
              <a:ext cx="799562" cy="2539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050" dirty="0">
                  <a:latin typeface="Rockwell"/>
                  <a:ea typeface="等线"/>
                </a:rPr>
                <a:t>84.2</a:t>
              </a:r>
              <a:endParaRPr lang="en-US" sz="1350" dirty="0"/>
            </a:p>
          </p:txBody>
        </p:sp>
        <p:sp>
          <p:nvSpPr>
            <p:cNvPr id="77" name="TextBox 6">
              <a:extLst>
                <a:ext uri="{FF2B5EF4-FFF2-40B4-BE49-F238E27FC236}">
                  <a16:creationId xmlns:a16="http://schemas.microsoft.com/office/drawing/2014/main" id="{0EDE4874-F816-4A17-8CE6-C04CEB08D67B}"/>
                </a:ext>
              </a:extLst>
            </p:cNvPr>
            <p:cNvSpPr txBox="1"/>
            <p:nvPr/>
          </p:nvSpPr>
          <p:spPr>
            <a:xfrm>
              <a:off x="3421462" y="2841787"/>
              <a:ext cx="569375" cy="2539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050" dirty="0">
                  <a:latin typeface="Rockwell"/>
                  <a:ea typeface="等线"/>
                </a:rPr>
                <a:t>42.79</a:t>
              </a:r>
              <a:endParaRPr lang="en-US" sz="1350" dirty="0"/>
            </a:p>
          </p:txBody>
        </p:sp>
        <p:sp>
          <p:nvSpPr>
            <p:cNvPr id="78" name="TextBox 4">
              <a:extLst>
                <a:ext uri="{FF2B5EF4-FFF2-40B4-BE49-F238E27FC236}">
                  <a16:creationId xmlns:a16="http://schemas.microsoft.com/office/drawing/2014/main" id="{0BE69A41-591B-4985-B87D-B78F3CEC2717}"/>
                </a:ext>
              </a:extLst>
            </p:cNvPr>
            <p:cNvSpPr txBox="1"/>
            <p:nvPr/>
          </p:nvSpPr>
          <p:spPr>
            <a:xfrm>
              <a:off x="2189223" y="4307429"/>
              <a:ext cx="1196438" cy="2539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050" dirty="0">
                  <a:latin typeface="Rockwell"/>
                  <a:ea typeface="等线"/>
                </a:rPr>
                <a:t>Ours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462B1C6-36FF-4FB4-A293-6FEE5501A5DB}"/>
                </a:ext>
              </a:extLst>
            </p:cNvPr>
            <p:cNvSpPr txBox="1"/>
            <p:nvPr/>
          </p:nvSpPr>
          <p:spPr>
            <a:xfrm>
              <a:off x="1812256" y="4740395"/>
              <a:ext cx="134302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Rockwell"/>
                  <a:ea typeface="Rockwell" charset="0"/>
                  <a:cs typeface="Rockwell" charset="0"/>
                </a:rPr>
                <a:t>0.15% annotated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4485D17-1285-482E-80C8-427F2DD29C8E}"/>
                </a:ext>
              </a:extLst>
            </p:cNvPr>
            <p:cNvSpPr txBox="1"/>
            <p:nvPr/>
          </p:nvSpPr>
          <p:spPr>
            <a:xfrm>
              <a:off x="316184" y="4741710"/>
              <a:ext cx="134302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Rockwell"/>
                  <a:ea typeface="Rockwell" charset="0"/>
                  <a:cs typeface="Rockwell" charset="0"/>
                </a:rPr>
                <a:t>100% annotated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49EBC80-B06A-4C2E-B649-B26EEAC56AB8}"/>
                </a:ext>
              </a:extLst>
            </p:cNvPr>
            <p:cNvSpPr txBox="1"/>
            <p:nvPr/>
          </p:nvSpPr>
          <p:spPr>
            <a:xfrm>
              <a:off x="3421462" y="4730280"/>
              <a:ext cx="1343025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Rockwell"/>
                  <a:ea typeface="Rockwell" charset="0"/>
                  <a:cs typeface="Rockwell" charset="0"/>
                </a:rPr>
                <a:t>0% annotated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ED598EF-12B4-4625-8FA9-3ED18D047EBB}"/>
                </a:ext>
              </a:extLst>
            </p:cNvPr>
            <p:cNvSpPr/>
            <p:nvPr/>
          </p:nvSpPr>
          <p:spPr>
            <a:xfrm>
              <a:off x="2113064" y="2060185"/>
              <a:ext cx="297000" cy="219696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8F4D835-616D-4F50-9C78-BCE538D14573}"/>
                </a:ext>
              </a:extLst>
            </p:cNvPr>
            <p:cNvSpPr/>
            <p:nvPr/>
          </p:nvSpPr>
          <p:spPr>
            <a:xfrm>
              <a:off x="3483240" y="3086484"/>
              <a:ext cx="295970" cy="1117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628AF1-C6FF-46DA-BB0C-EB28E0FC2CF2}"/>
                </a:ext>
              </a:extLst>
            </p:cNvPr>
            <p:cNvSpPr/>
            <p:nvPr/>
          </p:nvSpPr>
          <p:spPr>
            <a:xfrm>
              <a:off x="1111495" y="2347734"/>
              <a:ext cx="297000" cy="19007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8628AF1-C6FF-46DA-BB0C-EB28E0FC2CF2}"/>
                </a:ext>
              </a:extLst>
            </p:cNvPr>
            <p:cNvSpPr/>
            <p:nvPr/>
          </p:nvSpPr>
          <p:spPr>
            <a:xfrm>
              <a:off x="2483768" y="2564904"/>
              <a:ext cx="297000" cy="17036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628AF1-C6FF-46DA-BB0C-EB28E0FC2CF2}"/>
                </a:ext>
              </a:extLst>
            </p:cNvPr>
            <p:cNvSpPr/>
            <p:nvPr/>
          </p:nvSpPr>
          <p:spPr>
            <a:xfrm>
              <a:off x="3844169" y="3638393"/>
              <a:ext cx="297000" cy="56272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BBDC6E05-D6A5-44EE-B466-742BFEB15E98}"/>
                </a:ext>
              </a:extLst>
            </p:cNvPr>
            <p:cNvSpPr txBox="1"/>
            <p:nvPr/>
          </p:nvSpPr>
          <p:spPr>
            <a:xfrm>
              <a:off x="1043377" y="2116901"/>
              <a:ext cx="569375" cy="2539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050" dirty="0">
                  <a:latin typeface="Rockwell"/>
                  <a:ea typeface="等线"/>
                </a:rPr>
                <a:t>73.25</a:t>
              </a:r>
              <a:endParaRPr lang="en-US" sz="1350" dirty="0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BBDC6E05-D6A5-44EE-B466-742BFEB15E98}"/>
                </a:ext>
              </a:extLst>
            </p:cNvPr>
            <p:cNvSpPr txBox="1"/>
            <p:nvPr/>
          </p:nvSpPr>
          <p:spPr>
            <a:xfrm>
              <a:off x="2416839" y="2334071"/>
              <a:ext cx="569375" cy="2539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>
                  <a:latin typeface="Rockwell"/>
                  <a:ea typeface="等线"/>
                </a:rPr>
                <a:t>66.26</a:t>
              </a:r>
              <a:endParaRPr lang="en-US" sz="1350" dirty="0"/>
            </a:p>
          </p:txBody>
        </p:sp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BBDC6E05-D6A5-44EE-B466-742BFEB15E98}"/>
                </a:ext>
              </a:extLst>
            </p:cNvPr>
            <p:cNvSpPr txBox="1"/>
            <p:nvPr/>
          </p:nvSpPr>
          <p:spPr>
            <a:xfrm>
              <a:off x="3785662" y="3381149"/>
              <a:ext cx="569375" cy="2539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050" dirty="0">
                  <a:latin typeface="Rockwell"/>
                  <a:ea typeface="等线"/>
                </a:rPr>
                <a:t>20.04</a:t>
              </a:r>
              <a:endParaRPr lang="en-US" sz="135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628AF1-C6FF-46DA-BB0C-EB28E0FC2CF2}"/>
                </a:ext>
              </a:extLst>
            </p:cNvPr>
            <p:cNvSpPr/>
            <p:nvPr/>
          </p:nvSpPr>
          <p:spPr>
            <a:xfrm>
              <a:off x="1319854" y="5517296"/>
              <a:ext cx="297000" cy="7993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628AF1-C6FF-46DA-BB0C-EB28E0FC2CF2}"/>
                </a:ext>
              </a:extLst>
            </p:cNvPr>
            <p:cNvSpPr/>
            <p:nvPr/>
          </p:nvSpPr>
          <p:spPr>
            <a:xfrm>
              <a:off x="2497144" y="5517296"/>
              <a:ext cx="297000" cy="7993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782244" y="5438273"/>
              <a:ext cx="52546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R-1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93597" y="5418476"/>
              <a:ext cx="52786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 err="1"/>
                <a:t>mAP</a:t>
              </a:r>
              <a:endParaRPr lang="en-US" sz="1350" dirty="0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7B97F5F-042F-E445-BC80-0D48474B0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019" y="1112189"/>
            <a:ext cx="4135649" cy="45365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087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35"/>
    </mc:Choice>
    <mc:Fallback xmlns="">
      <p:transition spd="slow" advTm="4263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EDEC53-870B-D84D-860F-607DBDE28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68760"/>
            <a:ext cx="8744880" cy="422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82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482C29-7AE7-4E14-8005-D55CBEC69C00}"/>
              </a:ext>
            </a:extLst>
          </p:cNvPr>
          <p:cNvSpPr/>
          <p:nvPr/>
        </p:nvSpPr>
        <p:spPr>
          <a:xfrm>
            <a:off x="451385" y="1028768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Person re-identification (re-id) </a:t>
            </a:r>
            <a:r>
              <a:rPr lang="en-US" altLang="zh-CN" sz="2400" dirty="0"/>
              <a:t>aims at matching people across non-overlapping camera views distributed at distinct locations.</a:t>
            </a:r>
            <a:endParaRPr lang="zh-CN" alt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04E73-7E88-4A74-8CD5-6A81CCDC7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8" y="2564904"/>
            <a:ext cx="8100392" cy="2070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37DE4B-852B-41FB-B2C5-7BFDD9281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83" y="4794727"/>
            <a:ext cx="742988" cy="565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088E2D-11A3-487F-BE8A-6E774B8AA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188" y="4794727"/>
            <a:ext cx="742988" cy="56517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D833CB-049C-426E-8E99-519F0F58CAD0}"/>
              </a:ext>
            </a:extLst>
          </p:cNvPr>
          <p:cNvCxnSpPr>
            <a:cxnSpLocks/>
          </p:cNvCxnSpPr>
          <p:nvPr/>
        </p:nvCxnSpPr>
        <p:spPr>
          <a:xfrm>
            <a:off x="1682687" y="2239204"/>
            <a:ext cx="0" cy="378179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53FF18E-887B-477D-B02F-44A0A9DF9EA3}"/>
              </a:ext>
            </a:extLst>
          </p:cNvPr>
          <p:cNvSpPr/>
          <p:nvPr/>
        </p:nvSpPr>
        <p:spPr>
          <a:xfrm>
            <a:off x="586408" y="5500818"/>
            <a:ext cx="1090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Camera A</a:t>
            </a:r>
            <a:endParaRPr lang="zh-CN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F540F5-4566-44BC-A354-889733E71695}"/>
              </a:ext>
            </a:extLst>
          </p:cNvPr>
          <p:cNvSpPr/>
          <p:nvPr/>
        </p:nvSpPr>
        <p:spPr>
          <a:xfrm>
            <a:off x="1872468" y="5500818"/>
            <a:ext cx="1090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Camera B</a:t>
            </a:r>
            <a:endParaRPr lang="zh-CN" alt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CEED62D-49F7-1A4B-9E3A-EFD78023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3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Presentation Outline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528" y="1700808"/>
            <a:ext cx="8003232" cy="4464496"/>
          </a:xfrm>
        </p:spPr>
        <p:txBody>
          <a:bodyPr>
            <a:norm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</a:rPr>
              <a:t>Supervised Person Re-Identification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</a:rPr>
              <a:t>Unsupervised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Person Re-Identification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</a:rPr>
              <a:t>Active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Learning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Person Re-Identification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tx1"/>
                </a:solidFill>
              </a:rPr>
              <a:t>Occluded Person Person Re-Identification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09176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75" y="3422656"/>
            <a:ext cx="7517774" cy="20337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5536" y="870706"/>
            <a:ext cx="8130056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Occluded person re-identification </a:t>
            </a:r>
            <a:r>
              <a:rPr lang="en-US" altLang="zh-CN" sz="2400" dirty="0"/>
              <a:t>aims to retrieve the person who was occluded by diversified obstacles </a:t>
            </a:r>
            <a:br>
              <a:rPr lang="en-US" altLang="zh-CN" sz="1350" dirty="0"/>
            </a:br>
            <a:endParaRPr lang="zh-CN" altLang="en-US" sz="1350" b="1" dirty="0"/>
          </a:p>
        </p:txBody>
      </p:sp>
      <p:sp>
        <p:nvSpPr>
          <p:cNvPr id="6" name="矩形 5"/>
          <p:cNvSpPr/>
          <p:nvPr/>
        </p:nvSpPr>
        <p:spPr>
          <a:xfrm>
            <a:off x="498280" y="1817047"/>
            <a:ext cx="814743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Main challenge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sz="2400" dirty="0"/>
              <a:t>The diversified occlusions sometimes show more discriminative information, which would introduce interference to the feature of target person.</a:t>
            </a:r>
            <a:endParaRPr lang="zh-CN" altLang="en-US" sz="2400" dirty="0"/>
          </a:p>
          <a:p>
            <a:pPr marL="257175" indent="-257175">
              <a:buFont typeface="Arial" panose="020B0604020202020204" pitchFamily="34" charset="0"/>
              <a:buChar char="•"/>
            </a:pPr>
            <a:br>
              <a:rPr lang="en-US" altLang="zh-CN" sz="1350" dirty="0"/>
            </a:br>
            <a:endParaRPr lang="en-US" altLang="zh-CN" sz="1350" dirty="0"/>
          </a:p>
          <a:p>
            <a:r>
              <a:rPr lang="en-US" altLang="zh-CN" sz="1350" dirty="0"/>
              <a:t> </a:t>
            </a:r>
            <a:br>
              <a:rPr lang="en-US" altLang="zh-CN" sz="1350" dirty="0"/>
            </a:br>
            <a:endParaRPr lang="zh-CN" altLang="en-US" sz="135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5087F6-8820-EC48-9136-2BAD6A8CDD2D}"/>
              </a:ext>
            </a:extLst>
          </p:cNvPr>
          <p:cNvSpPr/>
          <p:nvPr/>
        </p:nvSpPr>
        <p:spPr>
          <a:xfrm>
            <a:off x="4307170" y="573090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Gao</a:t>
            </a:r>
            <a:r>
              <a:rPr lang="en-AU" sz="14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AU" sz="1400" dirty="0">
                <a:solidFill>
                  <a:srgbClr val="222222"/>
                </a:solidFill>
                <a:latin typeface="Arial" panose="020B0604020202020204" pitchFamily="34" charset="0"/>
              </a:rPr>
              <a:t>., </a:t>
            </a:r>
            <a:r>
              <a:rPr lang="en-AU" sz="1400" b="1" dirty="0">
                <a:solidFill>
                  <a:srgbClr val="222222"/>
                </a:solidFill>
                <a:latin typeface="Arial" panose="020B0604020202020204" pitchFamily="34" charset="0"/>
              </a:rPr>
              <a:t>Wang, J</a:t>
            </a:r>
            <a:r>
              <a:rPr lang="zh-CN" alt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AU" sz="1400" dirty="0">
                <a:solidFill>
                  <a:srgbClr val="222222"/>
                </a:solidFill>
                <a:latin typeface="Arial" panose="020B0604020202020204" pitchFamily="34" charset="0"/>
              </a:rPr>
              <a:t>.,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Lu</a:t>
            </a:r>
            <a:r>
              <a:rPr lang="en-AU" sz="14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H</a:t>
            </a:r>
            <a:r>
              <a:rPr lang="en-AU" sz="1400" dirty="0">
                <a:solidFill>
                  <a:srgbClr val="222222"/>
                </a:solidFill>
                <a:latin typeface="Arial" panose="020B0604020202020204" pitchFamily="34" charset="0"/>
              </a:rPr>
              <a:t>.and  L</a:t>
            </a:r>
            <a:r>
              <a:rPr lang="en-US" altLang="zh-CN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iu</a:t>
            </a:r>
            <a:r>
              <a:rPr lang="en-AU" sz="14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Z</a:t>
            </a:r>
            <a:r>
              <a:rPr lang="en-AU" sz="14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Pose-guided Visible Part Matching for Occluded Person </a:t>
            </a:r>
            <a:r>
              <a:rPr lang="en-US" altLang="zh-CN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ReID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AU" sz="14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CVPR</a:t>
            </a:r>
            <a:r>
              <a:rPr lang="en-AU" sz="1400" dirty="0">
                <a:solidFill>
                  <a:srgbClr val="222222"/>
                </a:solidFill>
                <a:latin typeface="Arial" panose="020B0604020202020204" pitchFamily="34" charset="0"/>
              </a:rPr>
              <a:t>, 20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20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06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85"/>
    </mc:Choice>
    <mc:Fallback xmlns="">
      <p:transition spd="slow" advTm="7785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0325" y="1484784"/>
            <a:ext cx="8723350" cy="331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altLang="zh-CN" sz="2700" dirty="0">
                <a:latin typeface="Apple Braille" charset="0"/>
                <a:ea typeface="Apple Braille" charset="0"/>
                <a:cs typeface="Apple Braille" charset="0"/>
              </a:rPr>
              <a:t>Motivation </a:t>
            </a:r>
          </a:p>
          <a:p>
            <a:pPr marL="257175" indent="-257175"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ple Braille" charset="0"/>
                <a:ea typeface="Apple Braille" charset="0"/>
                <a:cs typeface="Apple Braille" charset="0"/>
              </a:rPr>
              <a:t>Occluded regions should be excluded when comparing two persons</a:t>
            </a:r>
          </a:p>
          <a:p>
            <a:pPr marL="257175" indent="-257175"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ple Braille" charset="0"/>
                <a:ea typeface="Apple Braille" charset="0"/>
                <a:cs typeface="Apple Braille" charset="0"/>
              </a:rPr>
              <a:t>Region extraction and  visibility estimation by heuristics may not be optimal and suffering a huge data bias</a:t>
            </a:r>
          </a:p>
          <a:p>
            <a:pPr marL="257175" indent="-257175"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ple Braille" charset="0"/>
                <a:ea typeface="Apple Braille" charset="0"/>
                <a:cs typeface="Apple Braille" charset="0"/>
              </a:rPr>
              <a:t>The relevance of a part-pair in a </a:t>
            </a:r>
            <a:r>
              <a:rPr lang="en-US" altLang="zh-CN" sz="2400" dirty="0">
                <a:solidFill>
                  <a:srgbClr val="FF0000"/>
                </a:solidFill>
                <a:latin typeface="Apple Braille" charset="0"/>
                <a:ea typeface="Apple Braille" charset="0"/>
                <a:cs typeface="Apple Braille" charset="0"/>
              </a:rPr>
              <a:t>positive pair</a:t>
            </a:r>
            <a:r>
              <a:rPr lang="en-US" altLang="zh-CN" sz="2400" dirty="0">
                <a:latin typeface="Apple Braille" charset="0"/>
                <a:ea typeface="Apple Braille" charset="0"/>
                <a:cs typeface="Apple Braille" charset="0"/>
              </a:rPr>
              <a:t> appears to be high only when both parts in two images are visible</a:t>
            </a:r>
          </a:p>
        </p:txBody>
      </p:sp>
    </p:spTree>
    <p:extLst>
      <p:ext uri="{BB962C8B-B14F-4D97-AF65-F5344CB8AC3E}">
        <p14:creationId xmlns:p14="http://schemas.microsoft.com/office/powerpoint/2010/main" val="338789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74"/>
    </mc:Choice>
    <mc:Fallback xmlns="">
      <p:transition spd="slow" advTm="1597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1268760"/>
            <a:ext cx="8708812" cy="350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altLang="zh-CN" sz="2700" dirty="0">
                <a:latin typeface="Apple Braille" charset="0"/>
                <a:ea typeface="Apple Braille" charset="0"/>
                <a:cs typeface="Apple Braille" charset="0"/>
              </a:rPr>
              <a:t>Contributions:</a:t>
            </a:r>
          </a:p>
          <a:p>
            <a:pPr marL="214313" indent="-214313"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ple Braille" charset="0"/>
                <a:ea typeface="Apple Braille" charset="0"/>
                <a:cs typeface="Apple Braille" charset="0"/>
              </a:rPr>
              <a:t>We propose a </a:t>
            </a:r>
            <a:r>
              <a:rPr lang="en-US" altLang="zh-CN" sz="2400" dirty="0">
                <a:solidFill>
                  <a:srgbClr val="FF0000"/>
                </a:solidFill>
                <a:latin typeface="Apple Braille" charset="0"/>
                <a:ea typeface="Apple Braille" charset="0"/>
                <a:cs typeface="Apple Braille" charset="0"/>
              </a:rPr>
              <a:t>Pose-guided Visible Part Matching </a:t>
            </a:r>
            <a:r>
              <a:rPr lang="en-US" altLang="zh-CN" sz="2400" dirty="0">
                <a:latin typeface="Apple Braille" charset="0"/>
                <a:ea typeface="Apple Braille" charset="0"/>
                <a:cs typeface="Apple Braille" charset="0"/>
              </a:rPr>
              <a:t>(PVPM) method that jointly learn the discriminative features with pose-guided attention and predict the part visibility in an end-to-end framework</a:t>
            </a:r>
          </a:p>
          <a:p>
            <a:pPr marL="214313" indent="-214313"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pple Braille" charset="0"/>
                <a:ea typeface="Apple Braille" charset="0"/>
                <a:cs typeface="Apple Braille" charset="0"/>
              </a:rPr>
              <a:t>We train the visibility prediction model under a self-supervised manner which generate the part correspondence by graph matching </a:t>
            </a:r>
          </a:p>
        </p:txBody>
      </p:sp>
    </p:spTree>
    <p:extLst>
      <p:ext uri="{BB962C8B-B14F-4D97-AF65-F5344CB8AC3E}">
        <p14:creationId xmlns:p14="http://schemas.microsoft.com/office/powerpoint/2010/main" val="10653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2"/>
    </mc:Choice>
    <mc:Fallback xmlns="">
      <p:transition spd="slow" advTm="8902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945888" y="1722148"/>
            <a:ext cx="5833214" cy="3683729"/>
            <a:chOff x="2594518" y="1153198"/>
            <a:chExt cx="7777618" cy="4911638"/>
          </a:xfrm>
        </p:grpSpPr>
        <p:grpSp>
          <p:nvGrpSpPr>
            <p:cNvPr id="2" name="组合 1"/>
            <p:cNvGrpSpPr/>
            <p:nvPr/>
          </p:nvGrpSpPr>
          <p:grpSpPr>
            <a:xfrm>
              <a:off x="2594518" y="1153198"/>
              <a:ext cx="7777618" cy="4911638"/>
              <a:chOff x="2641955" y="1087080"/>
              <a:chExt cx="7777618" cy="4911638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2641955" y="1087080"/>
                <a:ext cx="7777618" cy="4911638"/>
                <a:chOff x="2641955" y="1148926"/>
                <a:chExt cx="7777618" cy="4911638"/>
              </a:xfrm>
            </p:grpSpPr>
            <p:grpSp>
              <p:nvGrpSpPr>
                <p:cNvPr id="41" name="组合 40"/>
                <p:cNvGrpSpPr/>
                <p:nvPr/>
              </p:nvGrpSpPr>
              <p:grpSpPr>
                <a:xfrm>
                  <a:off x="2641955" y="1148926"/>
                  <a:ext cx="7777618" cy="4911638"/>
                  <a:chOff x="2641955" y="1148926"/>
                  <a:chExt cx="7777618" cy="4911638"/>
                </a:xfrm>
              </p:grpSpPr>
              <p:pic>
                <p:nvPicPr>
                  <p:cNvPr id="4" name="图片 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41955" y="1517493"/>
                    <a:ext cx="7485456" cy="4543071"/>
                  </a:xfrm>
                  <a:prstGeom prst="rect">
                    <a:avLst/>
                  </a:prstGeom>
                </p:spPr>
              </p:pic>
              <p:sp>
                <p:nvSpPr>
                  <p:cNvPr id="38" name="矩形 37"/>
                  <p:cNvSpPr/>
                  <p:nvPr/>
                </p:nvSpPr>
                <p:spPr>
                  <a:xfrm>
                    <a:off x="8897256" y="1148926"/>
                    <a:ext cx="1277591" cy="30262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39" name="矩形 38"/>
                  <p:cNvSpPr/>
                  <p:nvPr/>
                </p:nvSpPr>
                <p:spPr>
                  <a:xfrm>
                    <a:off x="8936086" y="4376973"/>
                    <a:ext cx="1483487" cy="165003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</p:grpSp>
            <p:sp>
              <p:nvSpPr>
                <p:cNvPr id="42" name="矩形 41"/>
                <p:cNvSpPr/>
                <p:nvPr/>
              </p:nvSpPr>
              <p:spPr>
                <a:xfrm>
                  <a:off x="6728608" y="3941014"/>
                  <a:ext cx="3169314" cy="470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</p:grpSp>
          <p:sp>
            <p:nvSpPr>
              <p:cNvPr id="30" name="矩形 29"/>
              <p:cNvSpPr/>
              <p:nvPr/>
            </p:nvSpPr>
            <p:spPr>
              <a:xfrm>
                <a:off x="5929887" y="2844325"/>
                <a:ext cx="4026913" cy="1303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8105331" y="4605510"/>
              <a:ext cx="1388674" cy="919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5" name="矩形 4"/>
          <p:cNvSpPr/>
          <p:nvPr/>
        </p:nvSpPr>
        <p:spPr>
          <a:xfrm>
            <a:off x="50674" y="1079152"/>
            <a:ext cx="329551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700" dirty="0"/>
              <a:t>Architecture of</a:t>
            </a:r>
            <a:r>
              <a:rPr lang="zh-CN" altLang="en-US" sz="2700" dirty="0"/>
              <a:t> </a:t>
            </a:r>
            <a:r>
              <a:rPr lang="en-US" altLang="zh-CN" sz="2700" dirty="0"/>
              <a:t>PVPM</a:t>
            </a:r>
            <a:r>
              <a:rPr lang="zh-CN" altLang="en-US" sz="2700" dirty="0"/>
              <a:t> </a:t>
            </a:r>
            <a:endParaRPr lang="en-US" altLang="zh-CN" sz="1350" dirty="0"/>
          </a:p>
        </p:txBody>
      </p:sp>
      <p:grpSp>
        <p:nvGrpSpPr>
          <p:cNvPr id="3" name="组合 2"/>
          <p:cNvGrpSpPr/>
          <p:nvPr/>
        </p:nvGrpSpPr>
        <p:grpSpPr>
          <a:xfrm>
            <a:off x="326047" y="1980851"/>
            <a:ext cx="3905210" cy="1011437"/>
            <a:chOff x="434729" y="1498135"/>
            <a:chExt cx="5206947" cy="1348582"/>
          </a:xfrm>
        </p:grpSpPr>
        <p:sp>
          <p:nvSpPr>
            <p:cNvPr id="6" name="矩形 5"/>
            <p:cNvSpPr/>
            <p:nvPr/>
          </p:nvSpPr>
          <p:spPr>
            <a:xfrm>
              <a:off x="3226280" y="1811547"/>
              <a:ext cx="2415396" cy="1035170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8" name="直接箭头连接符 7"/>
            <p:cNvCxnSpPr>
              <a:stCxn id="6" idx="1"/>
              <a:endCxn id="10" idx="3"/>
            </p:cNvCxnSpPr>
            <p:nvPr/>
          </p:nvCxnSpPr>
          <p:spPr>
            <a:xfrm flipH="1" flipV="1">
              <a:off x="2349793" y="1929023"/>
              <a:ext cx="876487" cy="400109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434729" y="1498135"/>
              <a:ext cx="191506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Obtaining pose feature</a:t>
              </a:r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3988639"/>
            <a:ext cx="3251260" cy="1177505"/>
            <a:chOff x="0" y="4175185"/>
            <a:chExt cx="4335013" cy="1570007"/>
          </a:xfrm>
        </p:grpSpPr>
        <p:sp>
          <p:nvSpPr>
            <p:cNvPr id="15" name="矩形 14"/>
            <p:cNvSpPr/>
            <p:nvPr/>
          </p:nvSpPr>
          <p:spPr>
            <a:xfrm>
              <a:off x="2629255" y="4175185"/>
              <a:ext cx="1705758" cy="1570007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16" name="直接箭头连接符 15"/>
            <p:cNvCxnSpPr>
              <a:stCxn id="15" idx="1"/>
            </p:cNvCxnSpPr>
            <p:nvPr/>
          </p:nvCxnSpPr>
          <p:spPr>
            <a:xfrm flipH="1">
              <a:off x="1783387" y="4960189"/>
              <a:ext cx="845868" cy="181154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0" y="4450601"/>
              <a:ext cx="2594518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Extracting global appearance feature</a:t>
              </a:r>
              <a:endParaRPr lang="zh-CN" altLang="en-US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316702" y="4056180"/>
            <a:ext cx="2938124" cy="1954637"/>
            <a:chOff x="3505313" y="3940763"/>
            <a:chExt cx="3917499" cy="2606182"/>
          </a:xfrm>
        </p:grpSpPr>
        <p:sp>
          <p:nvSpPr>
            <p:cNvPr id="20" name="矩形 19"/>
            <p:cNvSpPr/>
            <p:nvPr/>
          </p:nvSpPr>
          <p:spPr>
            <a:xfrm>
              <a:off x="4889187" y="3940763"/>
              <a:ext cx="2208362" cy="1441239"/>
            </a:xfrm>
            <a:prstGeom prst="rect">
              <a:avLst/>
            </a:prstGeom>
            <a:noFill/>
            <a:ln w="444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21" name="直接箭头连接符 20"/>
            <p:cNvCxnSpPr>
              <a:stCxn id="20" idx="2"/>
              <a:endCxn id="25" idx="0"/>
            </p:cNvCxnSpPr>
            <p:nvPr/>
          </p:nvCxnSpPr>
          <p:spPr>
            <a:xfrm flipH="1">
              <a:off x="5464063" y="5382003"/>
              <a:ext cx="529305" cy="303168"/>
            </a:xfrm>
            <a:prstGeom prst="straightConnector1">
              <a:avLst/>
            </a:prstGeom>
            <a:ln w="412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3505313" y="5685171"/>
              <a:ext cx="391749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Extracting part appearance feature by part pooling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6437" y="2891177"/>
            <a:ext cx="4274306" cy="1254277"/>
            <a:chOff x="48582" y="2711902"/>
            <a:chExt cx="5699075" cy="1672369"/>
          </a:xfrm>
        </p:grpSpPr>
        <p:sp>
          <p:nvSpPr>
            <p:cNvPr id="28" name="矩形 27"/>
            <p:cNvSpPr/>
            <p:nvPr/>
          </p:nvSpPr>
          <p:spPr>
            <a:xfrm>
              <a:off x="48582" y="2711902"/>
              <a:ext cx="2447292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Generating part attention maps with PGA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4347713" y="2943032"/>
              <a:ext cx="1399944" cy="1441239"/>
            </a:xfrm>
            <a:prstGeom prst="rect">
              <a:avLst/>
            </a:prstGeom>
            <a:noFill/>
            <a:ln w="444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32" name="直接箭头连接符 31"/>
            <p:cNvCxnSpPr>
              <a:stCxn id="29" idx="1"/>
              <a:endCxn id="28" idx="3"/>
            </p:cNvCxnSpPr>
            <p:nvPr/>
          </p:nvCxnSpPr>
          <p:spPr>
            <a:xfrm flipH="1" flipV="1">
              <a:off x="2495874" y="3327455"/>
              <a:ext cx="1851839" cy="336197"/>
            </a:xfrm>
            <a:prstGeom prst="straightConnector1">
              <a:avLst/>
            </a:prstGeom>
            <a:ln w="412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4494327" y="2119061"/>
            <a:ext cx="4534633" cy="923330"/>
            <a:chOff x="6006950" y="1635628"/>
            <a:chExt cx="6046177" cy="1231106"/>
          </a:xfrm>
        </p:grpSpPr>
        <p:sp>
          <p:nvSpPr>
            <p:cNvPr id="44" name="矩形 43"/>
            <p:cNvSpPr/>
            <p:nvPr/>
          </p:nvSpPr>
          <p:spPr>
            <a:xfrm>
              <a:off x="6006950" y="1696543"/>
              <a:ext cx="2842870" cy="1150174"/>
            </a:xfrm>
            <a:prstGeom prst="rect">
              <a:avLst/>
            </a:prstGeom>
            <a:noFill/>
            <a:ln w="444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45" name="直接箭头连接符 44"/>
            <p:cNvCxnSpPr>
              <a:stCxn id="44" idx="3"/>
              <a:endCxn id="49" idx="1"/>
            </p:cNvCxnSpPr>
            <p:nvPr/>
          </p:nvCxnSpPr>
          <p:spPr>
            <a:xfrm flipV="1">
              <a:off x="8849821" y="2251181"/>
              <a:ext cx="530975" cy="20449"/>
            </a:xfrm>
            <a:prstGeom prst="straightConnector1">
              <a:avLst/>
            </a:prstGeom>
            <a:ln w="412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9380795" y="1635628"/>
              <a:ext cx="2672332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/>
                <a:t>Predicting part visibility score with PVP</a:t>
              </a:r>
              <a:endParaRPr lang="zh-CN" altLang="en-US" b="1" dirty="0"/>
            </a:p>
          </p:txBody>
        </p:sp>
      </p:grpSp>
      <p:sp>
        <p:nvSpPr>
          <p:cNvPr id="57" name="矩形 56"/>
          <p:cNvSpPr/>
          <p:nvPr/>
        </p:nvSpPr>
        <p:spPr>
          <a:xfrm>
            <a:off x="4649515" y="3504564"/>
            <a:ext cx="2453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Calculating distance </a:t>
            </a:r>
            <a:endParaRPr lang="zh-CN" altLang="en-US" b="1" dirty="0"/>
          </a:p>
        </p:txBody>
      </p:sp>
      <p:cxnSp>
        <p:nvCxnSpPr>
          <p:cNvPr id="58" name="直接箭头连接符 57"/>
          <p:cNvCxnSpPr>
            <a:stCxn id="44" idx="2"/>
            <a:endCxn id="57" idx="0"/>
          </p:cNvCxnSpPr>
          <p:nvPr/>
        </p:nvCxnSpPr>
        <p:spPr>
          <a:xfrm>
            <a:off x="5560404" y="3027378"/>
            <a:ext cx="315742" cy="477186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endCxn id="57" idx="2"/>
          </p:cNvCxnSpPr>
          <p:nvPr/>
        </p:nvCxnSpPr>
        <p:spPr>
          <a:xfrm flipV="1">
            <a:off x="4943554" y="3873896"/>
            <a:ext cx="932592" cy="86676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图片 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448" y="3353581"/>
            <a:ext cx="1741613" cy="7025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822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8"/>
    </mc:Choice>
    <mc:Fallback xmlns="">
      <p:transition spd="slow" advTm="7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61419" y="1049695"/>
            <a:ext cx="2063129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ea typeface="Times" charset="0"/>
                <a:cs typeface="Times" charset="0"/>
              </a:rPr>
              <a:t>Methodology</a:t>
            </a:r>
          </a:p>
          <a:p>
            <a:pPr algn="ctr"/>
            <a:endParaRPr lang="en-US" altLang="zh-CN" sz="135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86" y="1806176"/>
            <a:ext cx="6109841" cy="370818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27871" y="2901173"/>
            <a:ext cx="2626745" cy="1087466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3" name="直接箭头连接符 2"/>
          <p:cNvCxnSpPr>
            <a:stCxn id="7" idx="3"/>
            <a:endCxn id="8" idx="1"/>
          </p:cNvCxnSpPr>
          <p:nvPr/>
        </p:nvCxnSpPr>
        <p:spPr>
          <a:xfrm>
            <a:off x="5654616" y="3444906"/>
            <a:ext cx="1274195" cy="1154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928811" y="3040949"/>
            <a:ext cx="2024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Generating </a:t>
            </a:r>
          </a:p>
          <a:p>
            <a:r>
              <a:rPr lang="en-US" altLang="zh-CN" sz="2400" b="1" dirty="0"/>
              <a:t>Pseudo-label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266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5"/>
    </mc:Choice>
    <mc:Fallback xmlns="">
      <p:transition spd="slow" advTm="7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04168" y="2130213"/>
            <a:ext cx="4448760" cy="2649314"/>
            <a:chOff x="601052" y="1674269"/>
            <a:chExt cx="7106345" cy="376749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791" y="1674269"/>
              <a:ext cx="6810606" cy="3767496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601052" y="1674269"/>
              <a:ext cx="7106345" cy="3767496"/>
            </a:xfrm>
            <a:prstGeom prst="rect">
              <a:avLst/>
            </a:prstGeom>
            <a:noFill/>
            <a:ln w="444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9" name="矩形 8"/>
          <p:cNvSpPr/>
          <p:nvPr/>
        </p:nvSpPr>
        <p:spPr>
          <a:xfrm>
            <a:off x="140193" y="1789439"/>
            <a:ext cx="33743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pple Braille" charset="0"/>
                <a:ea typeface="Apple Braille" charset="0"/>
                <a:cs typeface="Apple Braille" charset="0"/>
              </a:rPr>
              <a:t>Representing a positive pair as two graphs: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24" y="2466680"/>
            <a:ext cx="3167355" cy="27597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40194" y="4429922"/>
            <a:ext cx="5015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pple Braille" charset="0"/>
                <a:ea typeface="Apple Braille" charset="0"/>
                <a:cs typeface="Apple Braille" charset="0"/>
              </a:rPr>
              <a:t>Generating pseudo-label via graph matching: 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14" y="3320711"/>
            <a:ext cx="1470924" cy="3389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050" y="3621430"/>
            <a:ext cx="3323492" cy="72038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74841" y="2890124"/>
            <a:ext cx="41997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pple Braille" charset="0"/>
                <a:ea typeface="Apple Braille" charset="0"/>
                <a:cs typeface="Apple Braille" charset="0"/>
              </a:rPr>
              <a:t>Constructing the affinity matrix M: 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157" y="5005465"/>
            <a:ext cx="4375205" cy="4477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321" y="5535364"/>
            <a:ext cx="1269361" cy="383548"/>
          </a:xfrm>
          <a:prstGeom prst="rect">
            <a:avLst/>
          </a:prstGeom>
        </p:spPr>
      </p:pic>
      <p:sp>
        <p:nvSpPr>
          <p:cNvPr id="18" name="矩形 4">
            <a:extLst>
              <a:ext uri="{FF2B5EF4-FFF2-40B4-BE49-F238E27FC236}">
                <a16:creationId xmlns:a16="http://schemas.microsoft.com/office/drawing/2014/main" id="{F4FDAE05-392F-2A43-BB5A-44B5118727C4}"/>
              </a:ext>
            </a:extLst>
          </p:cNvPr>
          <p:cNvSpPr/>
          <p:nvPr/>
        </p:nvSpPr>
        <p:spPr>
          <a:xfrm>
            <a:off x="440050" y="828501"/>
            <a:ext cx="2063129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ea typeface="Times" charset="0"/>
                <a:cs typeface="Times" charset="0"/>
              </a:rPr>
              <a:t>Methodology</a:t>
            </a:r>
          </a:p>
          <a:p>
            <a:pPr algn="ctr"/>
            <a:endParaRPr lang="en-US" altLang="zh-CN" sz="1350" b="1" dirty="0"/>
          </a:p>
        </p:txBody>
      </p:sp>
    </p:spTree>
    <p:extLst>
      <p:ext uri="{BB962C8B-B14F-4D97-AF65-F5344CB8AC3E}">
        <p14:creationId xmlns:p14="http://schemas.microsoft.com/office/powerpoint/2010/main" val="321291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0"/>
    </mc:Choice>
    <mc:Fallback xmlns="">
      <p:transition spd="slow" advTm="424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32" y="1706157"/>
            <a:ext cx="6898512" cy="418684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434487" y="2295797"/>
            <a:ext cx="1697105" cy="322282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4">
            <a:extLst>
              <a:ext uri="{FF2B5EF4-FFF2-40B4-BE49-F238E27FC236}">
                <a16:creationId xmlns:a16="http://schemas.microsoft.com/office/drawing/2014/main" id="{5FB0C434-91BE-0046-AF9F-214E2A5DCC34}"/>
              </a:ext>
            </a:extLst>
          </p:cNvPr>
          <p:cNvSpPr/>
          <p:nvPr/>
        </p:nvSpPr>
        <p:spPr>
          <a:xfrm>
            <a:off x="361419" y="1049695"/>
            <a:ext cx="2063129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dirty="0">
                <a:ea typeface="Times" charset="0"/>
                <a:cs typeface="Times" charset="0"/>
              </a:rPr>
              <a:t>Methodology</a:t>
            </a:r>
          </a:p>
          <a:p>
            <a:pPr algn="ctr"/>
            <a:endParaRPr lang="en-US" altLang="zh-CN" sz="135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82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5"/>
    </mc:Choice>
    <mc:Fallback xmlns="">
      <p:transition spd="slow" advTm="6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0961" y="1179092"/>
            <a:ext cx="197842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700" b="1" dirty="0"/>
              <a:t>Experiments</a:t>
            </a:r>
            <a:endParaRPr lang="en-US" altLang="zh-CN" sz="135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47" y="1840498"/>
            <a:ext cx="7980712" cy="20666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92" y="3958744"/>
            <a:ext cx="8104794" cy="130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8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4"/>
    </mc:Choice>
    <mc:Fallback xmlns="">
      <p:transition spd="slow" advTm="1454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Presentation Outline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528" y="1417638"/>
            <a:ext cx="8003232" cy="4464496"/>
          </a:xfrm>
        </p:spPr>
        <p:txBody>
          <a:bodyPr>
            <a:norm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Link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Person Re-Identification with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….</a:t>
            </a: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Attribute Learning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Detection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(Person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Search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en-AU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Tracking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(M</a:t>
            </a:r>
            <a:r>
              <a:rPr lang="en-AU" dirty="0" err="1">
                <a:solidFill>
                  <a:schemeClr val="tx1"/>
                </a:solidFill>
              </a:rPr>
              <a:t>ulti</a:t>
            </a:r>
            <a:r>
              <a:rPr lang="en-AU" dirty="0">
                <a:solidFill>
                  <a:schemeClr val="tx1"/>
                </a:solidFill>
              </a:rPr>
              <a:t>-target multi-camera tracking) 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9459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Presentation Outline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528" y="1700808"/>
            <a:ext cx="8003232" cy="4464496"/>
          </a:xfrm>
        </p:spPr>
        <p:txBody>
          <a:bodyPr>
            <a:norm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tx1"/>
                </a:solidFill>
              </a:rPr>
              <a:t>Supervised Person Re-Identification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</a:rPr>
              <a:t>Unsupervised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Person Re-Identification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</a:rPr>
              <a:t>Active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Learning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Person Re-Identification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</a:rPr>
              <a:t>Occluded Person Person Re-Identification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2245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D81E0-9411-4888-BF24-475B33038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5185120"/>
            <a:ext cx="8496944" cy="4523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Attribute recognition </a:t>
            </a:r>
            <a:r>
              <a:rPr lang="en-US" altLang="zh-CN" dirty="0">
                <a:solidFill>
                  <a:schemeClr val="tx1"/>
                </a:solidFill>
              </a:rPr>
              <a:t>usually denotes local structures of a person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9875E-A7C2-4E3A-8CF9-AC051488F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81" y="2445973"/>
            <a:ext cx="1219263" cy="24258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F7C5A07-A7FB-4142-B7AE-B983F150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Person Re-Identification and Attribute Learning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6AACBB-71A6-4360-A8F7-5BB06DE03511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/>
                </a:solidFill>
              </a:rPr>
              <a:t>How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do human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brain match person?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E1C929-0EC3-4940-AF70-33C1B98BB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429" y="2465024"/>
            <a:ext cx="1219263" cy="24067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906123-FD32-409F-B8BB-26727B574E86}"/>
              </a:ext>
            </a:extLst>
          </p:cNvPr>
          <p:cNvSpPr/>
          <p:nvPr/>
        </p:nvSpPr>
        <p:spPr>
          <a:xfrm>
            <a:off x="3251676" y="2487044"/>
            <a:ext cx="1204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Long hair </a:t>
            </a:r>
            <a:endParaRPr lang="zh-CN" altLang="en-US" sz="20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3694060-A391-4D16-A064-403528F79229}"/>
              </a:ext>
            </a:extLst>
          </p:cNvPr>
          <p:cNvSpPr/>
          <p:nvPr/>
        </p:nvSpPr>
        <p:spPr>
          <a:xfrm>
            <a:off x="1289010" y="2469539"/>
            <a:ext cx="693019" cy="760396"/>
          </a:xfrm>
          <a:custGeom>
            <a:avLst/>
            <a:gdLst>
              <a:gd name="connsiteX0" fmla="*/ 336884 w 693019"/>
              <a:gd name="connsiteY0" fmla="*/ 19250 h 760396"/>
              <a:gd name="connsiteX1" fmla="*/ 192505 w 693019"/>
              <a:gd name="connsiteY1" fmla="*/ 38501 h 760396"/>
              <a:gd name="connsiteX2" fmla="*/ 163630 w 693019"/>
              <a:gd name="connsiteY2" fmla="*/ 250257 h 760396"/>
              <a:gd name="connsiteX3" fmla="*/ 86627 w 693019"/>
              <a:gd name="connsiteY3" fmla="*/ 385010 h 760396"/>
              <a:gd name="connsiteX4" fmla="*/ 0 w 693019"/>
              <a:gd name="connsiteY4" fmla="*/ 500514 h 760396"/>
              <a:gd name="connsiteX5" fmla="*/ 0 w 693019"/>
              <a:gd name="connsiteY5" fmla="*/ 500514 h 760396"/>
              <a:gd name="connsiteX6" fmla="*/ 0 w 693019"/>
              <a:gd name="connsiteY6" fmla="*/ 683394 h 760396"/>
              <a:gd name="connsiteX7" fmla="*/ 182880 w 693019"/>
              <a:gd name="connsiteY7" fmla="*/ 760396 h 760396"/>
              <a:gd name="connsiteX8" fmla="*/ 558265 w 693019"/>
              <a:gd name="connsiteY8" fmla="*/ 702644 h 760396"/>
              <a:gd name="connsiteX9" fmla="*/ 693019 w 693019"/>
              <a:gd name="connsiteY9" fmla="*/ 644893 h 760396"/>
              <a:gd name="connsiteX10" fmla="*/ 693019 w 693019"/>
              <a:gd name="connsiteY10" fmla="*/ 298383 h 760396"/>
              <a:gd name="connsiteX11" fmla="*/ 644893 w 693019"/>
              <a:gd name="connsiteY11" fmla="*/ 77002 h 760396"/>
              <a:gd name="connsiteX12" fmla="*/ 490888 w 693019"/>
              <a:gd name="connsiteY12" fmla="*/ 0 h 760396"/>
              <a:gd name="connsiteX13" fmla="*/ 269507 w 693019"/>
              <a:gd name="connsiteY13" fmla="*/ 0 h 760396"/>
              <a:gd name="connsiteX14" fmla="*/ 259882 w 693019"/>
              <a:gd name="connsiteY14" fmla="*/ 38501 h 760396"/>
              <a:gd name="connsiteX15" fmla="*/ 336884 w 693019"/>
              <a:gd name="connsiteY15" fmla="*/ 19250 h 76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3019" h="760396">
                <a:moveTo>
                  <a:pt x="336884" y="19250"/>
                </a:moveTo>
                <a:lnTo>
                  <a:pt x="192505" y="38501"/>
                </a:lnTo>
                <a:lnTo>
                  <a:pt x="163630" y="250257"/>
                </a:lnTo>
                <a:lnTo>
                  <a:pt x="86627" y="385010"/>
                </a:lnTo>
                <a:lnTo>
                  <a:pt x="0" y="500514"/>
                </a:lnTo>
                <a:lnTo>
                  <a:pt x="0" y="500514"/>
                </a:lnTo>
                <a:lnTo>
                  <a:pt x="0" y="683394"/>
                </a:lnTo>
                <a:lnTo>
                  <a:pt x="182880" y="760396"/>
                </a:lnTo>
                <a:lnTo>
                  <a:pt x="558265" y="702644"/>
                </a:lnTo>
                <a:lnTo>
                  <a:pt x="693019" y="644893"/>
                </a:lnTo>
                <a:lnTo>
                  <a:pt x="693019" y="298383"/>
                </a:lnTo>
                <a:lnTo>
                  <a:pt x="644893" y="77002"/>
                </a:lnTo>
                <a:lnTo>
                  <a:pt x="490888" y="0"/>
                </a:lnTo>
                <a:lnTo>
                  <a:pt x="269507" y="0"/>
                </a:lnTo>
                <a:lnTo>
                  <a:pt x="259882" y="38501"/>
                </a:lnTo>
                <a:lnTo>
                  <a:pt x="336884" y="19250"/>
                </a:ln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E9DD6A-D3BD-46EC-83D7-D986CE403E25}"/>
              </a:ext>
            </a:extLst>
          </p:cNvPr>
          <p:cNvCxnSpPr>
            <a:stCxn id="9" idx="10"/>
            <a:endCxn id="8" idx="1"/>
          </p:cNvCxnSpPr>
          <p:nvPr/>
        </p:nvCxnSpPr>
        <p:spPr>
          <a:xfrm flipV="1">
            <a:off x="1982029" y="2687099"/>
            <a:ext cx="1269647" cy="8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C92E1B-2F91-420E-89AB-3438FEA14E43}"/>
              </a:ext>
            </a:extLst>
          </p:cNvPr>
          <p:cNvCxnSpPr>
            <a:stCxn id="9" idx="10"/>
            <a:endCxn id="8" idx="1"/>
          </p:cNvCxnSpPr>
          <p:nvPr/>
        </p:nvCxnSpPr>
        <p:spPr>
          <a:xfrm flipV="1">
            <a:off x="1982029" y="2687099"/>
            <a:ext cx="1269647" cy="808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BF8281-F29F-4792-9CDB-A9A40967D0D9}"/>
              </a:ext>
            </a:extLst>
          </p:cNvPr>
          <p:cNvSpPr/>
          <p:nvPr/>
        </p:nvSpPr>
        <p:spPr>
          <a:xfrm>
            <a:off x="5605793" y="2487044"/>
            <a:ext cx="875899" cy="616017"/>
          </a:xfrm>
          <a:custGeom>
            <a:avLst/>
            <a:gdLst>
              <a:gd name="connsiteX0" fmla="*/ 375385 w 875899"/>
              <a:gd name="connsiteY0" fmla="*/ 19251 h 616017"/>
              <a:gd name="connsiteX1" fmla="*/ 259882 w 875899"/>
              <a:gd name="connsiteY1" fmla="*/ 67377 h 616017"/>
              <a:gd name="connsiteX2" fmla="*/ 144379 w 875899"/>
              <a:gd name="connsiteY2" fmla="*/ 211756 h 616017"/>
              <a:gd name="connsiteX3" fmla="*/ 96253 w 875899"/>
              <a:gd name="connsiteY3" fmla="*/ 356135 h 616017"/>
              <a:gd name="connsiteX4" fmla="*/ 77002 w 875899"/>
              <a:gd name="connsiteY4" fmla="*/ 404261 h 616017"/>
              <a:gd name="connsiteX5" fmla="*/ 77002 w 875899"/>
              <a:gd name="connsiteY5" fmla="*/ 404261 h 616017"/>
              <a:gd name="connsiteX6" fmla="*/ 0 w 875899"/>
              <a:gd name="connsiteY6" fmla="*/ 490889 h 616017"/>
              <a:gd name="connsiteX7" fmla="*/ 57752 w 875899"/>
              <a:gd name="connsiteY7" fmla="*/ 567891 h 616017"/>
              <a:gd name="connsiteX8" fmla="*/ 298383 w 875899"/>
              <a:gd name="connsiteY8" fmla="*/ 616017 h 616017"/>
              <a:gd name="connsiteX9" fmla="*/ 394636 w 875899"/>
              <a:gd name="connsiteY9" fmla="*/ 587141 h 616017"/>
              <a:gd name="connsiteX10" fmla="*/ 462013 w 875899"/>
              <a:gd name="connsiteY10" fmla="*/ 577516 h 616017"/>
              <a:gd name="connsiteX11" fmla="*/ 847023 w 875899"/>
              <a:gd name="connsiteY11" fmla="*/ 558266 h 616017"/>
              <a:gd name="connsiteX12" fmla="*/ 875899 w 875899"/>
              <a:gd name="connsiteY12" fmla="*/ 413887 h 616017"/>
              <a:gd name="connsiteX13" fmla="*/ 770021 w 875899"/>
              <a:gd name="connsiteY13" fmla="*/ 250257 h 616017"/>
              <a:gd name="connsiteX14" fmla="*/ 635268 w 875899"/>
              <a:gd name="connsiteY14" fmla="*/ 144379 h 616017"/>
              <a:gd name="connsiteX15" fmla="*/ 567891 w 875899"/>
              <a:gd name="connsiteY15" fmla="*/ 0 h 616017"/>
              <a:gd name="connsiteX16" fmla="*/ 375385 w 875899"/>
              <a:gd name="connsiteY16" fmla="*/ 19251 h 61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75899" h="616017">
                <a:moveTo>
                  <a:pt x="375385" y="19251"/>
                </a:moveTo>
                <a:lnTo>
                  <a:pt x="259882" y="67377"/>
                </a:lnTo>
                <a:lnTo>
                  <a:pt x="144379" y="211756"/>
                </a:lnTo>
                <a:lnTo>
                  <a:pt x="96253" y="356135"/>
                </a:lnTo>
                <a:lnTo>
                  <a:pt x="77002" y="404261"/>
                </a:lnTo>
                <a:lnTo>
                  <a:pt x="77002" y="404261"/>
                </a:lnTo>
                <a:lnTo>
                  <a:pt x="0" y="490889"/>
                </a:lnTo>
                <a:lnTo>
                  <a:pt x="57752" y="567891"/>
                </a:lnTo>
                <a:lnTo>
                  <a:pt x="298383" y="616017"/>
                </a:lnTo>
                <a:cubicBezTo>
                  <a:pt x="330467" y="606392"/>
                  <a:pt x="362029" y="594813"/>
                  <a:pt x="394636" y="587141"/>
                </a:cubicBezTo>
                <a:cubicBezTo>
                  <a:pt x="416720" y="581945"/>
                  <a:pt x="462013" y="577516"/>
                  <a:pt x="462013" y="577516"/>
                </a:cubicBezTo>
                <a:lnTo>
                  <a:pt x="847023" y="558266"/>
                </a:lnTo>
                <a:lnTo>
                  <a:pt x="875899" y="413887"/>
                </a:lnTo>
                <a:lnTo>
                  <a:pt x="770021" y="250257"/>
                </a:lnTo>
                <a:lnTo>
                  <a:pt x="635268" y="144379"/>
                </a:lnTo>
                <a:lnTo>
                  <a:pt x="567891" y="0"/>
                </a:lnTo>
                <a:lnTo>
                  <a:pt x="375385" y="19251"/>
                </a:ln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B68857-D3D8-4FB2-B943-0EE95E67973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4326325" y="2687099"/>
            <a:ext cx="1423847" cy="117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F742BFE-A1A2-4705-9B01-ED25B843531F}"/>
              </a:ext>
            </a:extLst>
          </p:cNvPr>
          <p:cNvSpPr/>
          <p:nvPr/>
        </p:nvSpPr>
        <p:spPr>
          <a:xfrm>
            <a:off x="1157973" y="3454085"/>
            <a:ext cx="477546" cy="50405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7D5C7F4-ADD1-480E-B6E1-D9A183A6C382}"/>
              </a:ext>
            </a:extLst>
          </p:cNvPr>
          <p:cNvSpPr/>
          <p:nvPr/>
        </p:nvSpPr>
        <p:spPr>
          <a:xfrm>
            <a:off x="6126524" y="3416383"/>
            <a:ext cx="394763" cy="54175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EB1038-81DA-46CA-92DA-CBAA1DFE20F5}"/>
              </a:ext>
            </a:extLst>
          </p:cNvPr>
          <p:cNvCxnSpPr>
            <a:stCxn id="22" idx="6"/>
          </p:cNvCxnSpPr>
          <p:nvPr/>
        </p:nvCxnSpPr>
        <p:spPr>
          <a:xfrm flipV="1">
            <a:off x="1635519" y="3598101"/>
            <a:ext cx="1682694" cy="10801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AD41883-E521-4D9A-9CB9-975A41FD92A6}"/>
              </a:ext>
            </a:extLst>
          </p:cNvPr>
          <p:cNvSpPr/>
          <p:nvPr/>
        </p:nvSpPr>
        <p:spPr>
          <a:xfrm>
            <a:off x="3313339" y="3392948"/>
            <a:ext cx="562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bag</a:t>
            </a:r>
            <a:endParaRPr lang="zh-CN" altLang="en-US" sz="20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ED07DA-8502-4B02-9A65-CA059259CAC6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3853764" y="3600354"/>
            <a:ext cx="2272760" cy="8690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4FA9786-00D2-4DFF-9940-74B528EC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311833A-A3EE-4134-A5B3-0D8141CBF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975" y="1825063"/>
            <a:ext cx="924583" cy="5929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16B3CB-156B-8543-BCC0-FEA2E4FC4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946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60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Attribute Recognition 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 Surveillance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08" y="1866802"/>
            <a:ext cx="3802477" cy="2880320"/>
          </a:xfrm>
          <a:prstGeom prst="rect">
            <a:avLst/>
          </a:prstGeom>
        </p:spPr>
      </p:pic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CB0CEC31-BCF2-4619-B3BC-D2DA42166FC2}"/>
              </a:ext>
            </a:extLst>
          </p:cNvPr>
          <p:cNvSpPr txBox="1">
            <a:spLocks/>
          </p:cNvSpPr>
          <p:nvPr/>
        </p:nvSpPr>
        <p:spPr>
          <a:xfrm>
            <a:off x="4860032" y="2132856"/>
            <a:ext cx="4608512" cy="4968552"/>
          </a:xfrm>
          <a:prstGeom prst="rect">
            <a:avLst/>
          </a:prstGeom>
        </p:spPr>
        <p:txBody>
          <a:bodyPr>
            <a:noAutofit/>
          </a:bodyPr>
          <a:lstStyle>
            <a:lvl1pPr marL="93663" indent="-87313" algn="l" defTabSz="246495" rtl="0" eaLnBrk="0" fontAlgn="base" hangingPunct="0">
              <a:spcBef>
                <a:spcPts val="300"/>
              </a:spcBef>
              <a:spcAft>
                <a:spcPct val="0"/>
              </a:spcAft>
              <a:buFont typeface="Wingdings" charset="2"/>
              <a:buChar char="Ø"/>
              <a:tabLst/>
              <a:defRPr sz="64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73050" indent="-93663" algn="l" defTabSz="246495" rtl="0" eaLnBrk="0" fontAlgn="base" hangingPunct="0">
              <a:spcBef>
                <a:spcPts val="300"/>
              </a:spcBef>
              <a:spcAft>
                <a:spcPct val="0"/>
              </a:spcAft>
              <a:buFont typeface="Wingdings" charset="2"/>
              <a:buChar char="Ø"/>
              <a:tabLst/>
              <a:defRPr lang="en-US" sz="640" kern="1200" baseline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273050" indent="87313" algn="l" defTabSz="246495" rtl="0" eaLnBrk="0" fontAlgn="base" hangingPunct="0">
              <a:spcBef>
                <a:spcPts val="300"/>
              </a:spcBef>
              <a:spcAft>
                <a:spcPct val="0"/>
              </a:spcAft>
              <a:buFont typeface="Wingdings" charset="2"/>
              <a:buChar char="Ø"/>
              <a:tabLst/>
              <a:defRPr lang="en-US" sz="640" kern="1200" baseline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marL="360363" indent="85725" algn="l" defTabSz="246495" rtl="0" eaLnBrk="0" fontAlgn="base" hangingPunct="0">
              <a:spcBef>
                <a:spcPts val="300"/>
              </a:spcBef>
              <a:spcAft>
                <a:spcPct val="0"/>
              </a:spcAft>
              <a:buFont typeface="Wingdings" charset="2"/>
              <a:buChar char="Ø"/>
              <a:tabLst/>
              <a:defRPr lang="en-US" sz="640" kern="1200" baseline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539750" marR="0" indent="-93663" algn="l" defTabSz="340626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 lang="en-US" sz="640" kern="120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1358130" indent="-123466" algn="l" defTabSz="246933" rtl="0" eaLnBrk="1" latinLnBrk="0" hangingPunct="1">
              <a:spcBef>
                <a:spcPct val="20000"/>
              </a:spcBef>
              <a:buFont typeface="Arial"/>
              <a:buChar char="•"/>
              <a:defRPr lang="en-US" sz="640" kern="1200" baseline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1605062" indent="-123466" algn="l" defTabSz="246933" rtl="0" eaLnBrk="1" latinLnBrk="0" hangingPunct="1">
              <a:spcBef>
                <a:spcPct val="20000"/>
              </a:spcBef>
              <a:buFont typeface="Arial"/>
              <a:buChar char="•"/>
              <a:defRPr sz="1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51995" indent="-123466" algn="l" defTabSz="246933" rtl="0" eaLnBrk="1" latinLnBrk="0" hangingPunct="1">
              <a:spcBef>
                <a:spcPct val="20000"/>
              </a:spcBef>
              <a:buFont typeface="Arial"/>
              <a:buChar char="•"/>
              <a:defRPr sz="1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98927" indent="-123466" algn="l" defTabSz="246933" rtl="0" eaLnBrk="1" latinLnBrk="0" hangingPunct="1">
              <a:spcBef>
                <a:spcPct val="20000"/>
              </a:spcBef>
              <a:buFont typeface="Arial"/>
              <a:buChar char="•"/>
              <a:defRPr sz="1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indent="0">
              <a:spcBef>
                <a:spcPts val="100"/>
              </a:spcBef>
              <a:buNone/>
            </a:pPr>
            <a:endParaRPr lang="en-US" altLang="zh-CN" sz="1400" dirty="0"/>
          </a:p>
          <a:p>
            <a:pPr>
              <a:spcBef>
                <a:spcPts val="100"/>
              </a:spcBef>
            </a:pPr>
            <a:endParaRPr lang="en-US" altLang="zh-CN" sz="1400" b="1" dirty="0">
              <a:latin typeface="+mn-lt"/>
            </a:endParaRPr>
          </a:p>
          <a:p>
            <a:pPr>
              <a:spcBef>
                <a:spcPts val="100"/>
              </a:spcBef>
            </a:pPr>
            <a:r>
              <a:rPr lang="en-US" altLang="zh-CN" sz="1400" b="1" dirty="0">
                <a:latin typeface="+mn-lt"/>
              </a:rPr>
              <a:t>Challenges: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lt"/>
                <a:ea typeface="MS PGothic" panose="020B0600070205080204" pitchFamily="34" charset="-128"/>
                <a:cs typeface="+mn-cs"/>
              </a:rPr>
              <a:t> Poor image quality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lt"/>
                <a:ea typeface="MS PGothic" panose="020B0600070205080204" pitchFamily="34" charset="-128"/>
                <a:cs typeface="+mn-cs"/>
              </a:rPr>
              <a:t> Complex background clutter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lt"/>
                <a:ea typeface="MS PGothic" panose="020B0600070205080204" pitchFamily="34" charset="-128"/>
                <a:cs typeface="+mn-cs"/>
              </a:rPr>
              <a:t> Uncontrolled viewing conditions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lt"/>
                <a:ea typeface="MS PGothic" panose="020B0600070205080204" pitchFamily="34" charset="-128"/>
                <a:cs typeface="+mn-cs"/>
              </a:rPr>
              <a:t> Small number of labelled training </a:t>
            </a:r>
          </a:p>
        </p:txBody>
      </p:sp>
    </p:spTree>
    <p:extLst>
      <p:ext uri="{BB962C8B-B14F-4D97-AF65-F5344CB8AC3E}">
        <p14:creationId xmlns:p14="http://schemas.microsoft.com/office/powerpoint/2010/main" val="216778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6DDCCB-920A-4790-8786-8CF315A48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59680"/>
            <a:ext cx="7021294" cy="2410416"/>
          </a:xfrm>
          <a:prstGeom prst="rect">
            <a:avLst/>
          </a:prstGeom>
        </p:spPr>
      </p:pic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33D6C296-A428-C74D-8291-3ACFBBBAD088}"/>
              </a:ext>
            </a:extLst>
          </p:cNvPr>
          <p:cNvSpPr txBox="1">
            <a:spLocks/>
          </p:cNvSpPr>
          <p:nvPr/>
        </p:nvSpPr>
        <p:spPr>
          <a:xfrm>
            <a:off x="392825" y="3931092"/>
            <a:ext cx="4608512" cy="4968552"/>
          </a:xfrm>
          <a:prstGeom prst="rect">
            <a:avLst/>
          </a:prstGeom>
        </p:spPr>
        <p:txBody>
          <a:bodyPr>
            <a:noAutofit/>
          </a:bodyPr>
          <a:lstStyle>
            <a:lvl1pPr marL="93663" indent="-87313" algn="l" defTabSz="246495" rtl="0" eaLnBrk="0" fontAlgn="base" hangingPunct="0">
              <a:spcBef>
                <a:spcPts val="300"/>
              </a:spcBef>
              <a:spcAft>
                <a:spcPct val="0"/>
              </a:spcAft>
              <a:buFont typeface="Wingdings" charset="2"/>
              <a:buChar char="Ø"/>
              <a:tabLst/>
              <a:defRPr sz="64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73050" indent="-93663" algn="l" defTabSz="246495" rtl="0" eaLnBrk="0" fontAlgn="base" hangingPunct="0">
              <a:spcBef>
                <a:spcPts val="300"/>
              </a:spcBef>
              <a:spcAft>
                <a:spcPct val="0"/>
              </a:spcAft>
              <a:buFont typeface="Wingdings" charset="2"/>
              <a:buChar char="Ø"/>
              <a:tabLst/>
              <a:defRPr lang="en-US" sz="640" kern="1200" baseline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273050" indent="87313" algn="l" defTabSz="246495" rtl="0" eaLnBrk="0" fontAlgn="base" hangingPunct="0">
              <a:spcBef>
                <a:spcPts val="300"/>
              </a:spcBef>
              <a:spcAft>
                <a:spcPct val="0"/>
              </a:spcAft>
              <a:buFont typeface="Wingdings" charset="2"/>
              <a:buChar char="Ø"/>
              <a:tabLst/>
              <a:defRPr lang="en-US" sz="640" kern="1200" baseline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marL="360363" indent="85725" algn="l" defTabSz="246495" rtl="0" eaLnBrk="0" fontAlgn="base" hangingPunct="0">
              <a:spcBef>
                <a:spcPts val="300"/>
              </a:spcBef>
              <a:spcAft>
                <a:spcPct val="0"/>
              </a:spcAft>
              <a:buFont typeface="Wingdings" charset="2"/>
              <a:buChar char="Ø"/>
              <a:tabLst/>
              <a:defRPr lang="en-US" sz="640" kern="1200" baseline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539750" marR="0" indent="-93663" algn="l" defTabSz="340626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 lang="en-US" sz="640" kern="120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1358130" indent="-123466" algn="l" defTabSz="246933" rtl="0" eaLnBrk="1" latinLnBrk="0" hangingPunct="1">
              <a:spcBef>
                <a:spcPct val="20000"/>
              </a:spcBef>
              <a:buFont typeface="Arial"/>
              <a:buChar char="•"/>
              <a:defRPr lang="en-US" sz="640" kern="1200" baseline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1605062" indent="-123466" algn="l" defTabSz="246933" rtl="0" eaLnBrk="1" latinLnBrk="0" hangingPunct="1">
              <a:spcBef>
                <a:spcPct val="20000"/>
              </a:spcBef>
              <a:buFont typeface="Arial"/>
              <a:buChar char="•"/>
              <a:defRPr sz="1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51995" indent="-123466" algn="l" defTabSz="246933" rtl="0" eaLnBrk="1" latinLnBrk="0" hangingPunct="1">
              <a:spcBef>
                <a:spcPct val="20000"/>
              </a:spcBef>
              <a:buFont typeface="Arial"/>
              <a:buChar char="•"/>
              <a:defRPr sz="1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98927" indent="-123466" algn="l" defTabSz="246933" rtl="0" eaLnBrk="1" latinLnBrk="0" hangingPunct="1">
              <a:spcBef>
                <a:spcPct val="20000"/>
              </a:spcBef>
              <a:buFont typeface="Arial"/>
              <a:buChar char="•"/>
              <a:defRPr sz="1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indent="0">
              <a:spcBef>
                <a:spcPts val="100"/>
              </a:spcBef>
              <a:buNone/>
            </a:pPr>
            <a:endParaRPr lang="en-US" altLang="zh-CN" sz="1400" b="1" dirty="0"/>
          </a:p>
          <a:p>
            <a:pPr>
              <a:spcBef>
                <a:spcPts val="100"/>
              </a:spcBef>
            </a:pPr>
            <a:r>
              <a:rPr lang="en-US" altLang="zh-CN" sz="1400" b="1" dirty="0">
                <a:latin typeface="+mn-lt"/>
              </a:rPr>
              <a:t>Main idea: </a:t>
            </a:r>
          </a:p>
          <a:p>
            <a:pPr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lt"/>
                <a:ea typeface="MS PGothic" panose="020B0600070205080204" pitchFamily="34" charset="-128"/>
                <a:cs typeface="+mn-cs"/>
              </a:rPr>
              <a:t>Discover the interdependency and correlation among attributes</a:t>
            </a:r>
          </a:p>
          <a:p>
            <a:pPr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lt"/>
                <a:ea typeface="MS PGothic" panose="020B0600070205080204" pitchFamily="34" charset="-128"/>
                <a:cs typeface="+mn-cs"/>
              </a:rPr>
              <a:t>Explore visual context as an extra information source to assist attribute recognition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86140285-00F3-574E-9084-A825B07462E3}"/>
              </a:ext>
            </a:extLst>
          </p:cNvPr>
          <p:cNvSpPr txBox="1">
            <a:spLocks/>
          </p:cNvSpPr>
          <p:nvPr/>
        </p:nvSpPr>
        <p:spPr>
          <a:xfrm>
            <a:off x="4644008" y="3950047"/>
            <a:ext cx="4608512" cy="4968552"/>
          </a:xfrm>
          <a:prstGeom prst="rect">
            <a:avLst/>
          </a:prstGeom>
        </p:spPr>
        <p:txBody>
          <a:bodyPr>
            <a:noAutofit/>
          </a:bodyPr>
          <a:lstStyle>
            <a:lvl1pPr marL="93663" indent="-87313" algn="l" defTabSz="246495" rtl="0" eaLnBrk="0" fontAlgn="base" hangingPunct="0">
              <a:spcBef>
                <a:spcPts val="300"/>
              </a:spcBef>
              <a:spcAft>
                <a:spcPct val="0"/>
              </a:spcAft>
              <a:buFont typeface="Wingdings" charset="2"/>
              <a:buChar char="Ø"/>
              <a:tabLst/>
              <a:defRPr sz="64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73050" indent="-93663" algn="l" defTabSz="246495" rtl="0" eaLnBrk="0" fontAlgn="base" hangingPunct="0">
              <a:spcBef>
                <a:spcPts val="300"/>
              </a:spcBef>
              <a:spcAft>
                <a:spcPct val="0"/>
              </a:spcAft>
              <a:buFont typeface="Wingdings" charset="2"/>
              <a:buChar char="Ø"/>
              <a:tabLst/>
              <a:defRPr lang="en-US" sz="640" kern="1200" baseline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273050" indent="87313" algn="l" defTabSz="246495" rtl="0" eaLnBrk="0" fontAlgn="base" hangingPunct="0">
              <a:spcBef>
                <a:spcPts val="300"/>
              </a:spcBef>
              <a:spcAft>
                <a:spcPct val="0"/>
              </a:spcAft>
              <a:buFont typeface="Wingdings" charset="2"/>
              <a:buChar char="Ø"/>
              <a:tabLst/>
              <a:defRPr lang="en-US" sz="640" kern="1200" baseline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marL="360363" indent="85725" algn="l" defTabSz="246495" rtl="0" eaLnBrk="0" fontAlgn="base" hangingPunct="0">
              <a:spcBef>
                <a:spcPts val="300"/>
              </a:spcBef>
              <a:spcAft>
                <a:spcPct val="0"/>
              </a:spcAft>
              <a:buFont typeface="Wingdings" charset="2"/>
              <a:buChar char="Ø"/>
              <a:tabLst/>
              <a:defRPr lang="en-US" sz="640" kern="1200" baseline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539750" marR="0" indent="-93663" algn="l" defTabSz="340626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 lang="en-US" sz="640" kern="120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1358130" indent="-123466" algn="l" defTabSz="246933" rtl="0" eaLnBrk="1" latinLnBrk="0" hangingPunct="1">
              <a:spcBef>
                <a:spcPct val="20000"/>
              </a:spcBef>
              <a:buFont typeface="Arial"/>
              <a:buChar char="•"/>
              <a:defRPr lang="en-US" sz="640" kern="1200" baseline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1605062" indent="-123466" algn="l" defTabSz="246933" rtl="0" eaLnBrk="1" latinLnBrk="0" hangingPunct="1">
              <a:spcBef>
                <a:spcPct val="20000"/>
              </a:spcBef>
              <a:buFont typeface="Arial"/>
              <a:buChar char="•"/>
              <a:defRPr sz="1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51995" indent="-123466" algn="l" defTabSz="246933" rtl="0" eaLnBrk="1" latinLnBrk="0" hangingPunct="1">
              <a:spcBef>
                <a:spcPct val="20000"/>
              </a:spcBef>
              <a:buFont typeface="Arial"/>
              <a:buChar char="•"/>
              <a:defRPr sz="1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98927" indent="-123466" algn="l" defTabSz="246933" rtl="0" eaLnBrk="1" latinLnBrk="0" hangingPunct="1">
              <a:spcBef>
                <a:spcPct val="20000"/>
              </a:spcBef>
              <a:buFont typeface="Arial"/>
              <a:buChar char="•"/>
              <a:defRPr sz="1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latin typeface="+mn-lt"/>
              <a:ea typeface="MS PGothic" panose="020B0600070205080204" pitchFamily="34" charset="-128"/>
              <a:cs typeface="+mn-cs"/>
            </a:endParaRPr>
          </a:p>
          <a:p>
            <a:pPr>
              <a:spcBef>
                <a:spcPts val="100"/>
              </a:spcBef>
            </a:pPr>
            <a:r>
              <a:rPr lang="en-US" altLang="zh-CN" sz="1400" b="1" dirty="0">
                <a:latin typeface="+mn-lt"/>
              </a:rPr>
              <a:t>Contributions: </a:t>
            </a:r>
          </a:p>
          <a:p>
            <a:pPr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lt"/>
                <a:ea typeface="MS PGothic" panose="020B0600070205080204" pitchFamily="34" charset="-128"/>
                <a:cs typeface="+mn-cs"/>
              </a:rPr>
              <a:t>A novel end-to-end encoder-decoder architecture capable of jointly learning image level context and attribute level sequential correlation</a:t>
            </a:r>
          </a:p>
          <a:p>
            <a:pPr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lt"/>
                <a:ea typeface="MS PGothic" panose="020B0600070205080204" pitchFamily="34" charset="-128"/>
                <a:cs typeface="+mn-cs"/>
              </a:rPr>
              <a:t>Exploit more latent and richer higher-order dependency among attributes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4CEA2-2C7D-4945-A341-1E2E1D3C576E}"/>
              </a:ext>
            </a:extLst>
          </p:cNvPr>
          <p:cNvSpPr/>
          <p:nvPr/>
        </p:nvSpPr>
        <p:spPr>
          <a:xfrm>
            <a:off x="4554153" y="5952663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100" b="1" dirty="0">
                <a:solidFill>
                  <a:srgbClr val="222222"/>
                </a:solidFill>
                <a:latin typeface="Arial" panose="020B0604020202020204" pitchFamily="34" charset="0"/>
              </a:rPr>
              <a:t>Wang, J, </a:t>
            </a:r>
            <a:r>
              <a:rPr lang="en-AU" sz="1100" dirty="0">
                <a:solidFill>
                  <a:srgbClr val="222222"/>
                </a:solidFill>
                <a:latin typeface="Arial" panose="020B0604020202020204" pitchFamily="34" charset="0"/>
              </a:rPr>
              <a:t>et al. "Attribute recognition by joint recurrent learning of context and correlation." </a:t>
            </a:r>
            <a:r>
              <a:rPr lang="en-US" altLang="zh-CN" sz="1100" i="1" dirty="0">
                <a:solidFill>
                  <a:srgbClr val="222222"/>
                </a:solidFill>
                <a:latin typeface="Arial" panose="020B0604020202020204" pitchFamily="34" charset="0"/>
              </a:rPr>
              <a:t>ICCV</a:t>
            </a:r>
            <a:r>
              <a:rPr lang="en-AU" sz="1100" dirty="0">
                <a:solidFill>
                  <a:srgbClr val="222222"/>
                </a:solidFill>
                <a:latin typeface="Arial" panose="020B0604020202020204" pitchFamily="34" charset="0"/>
              </a:rPr>
              <a:t>. 2017</a:t>
            </a:r>
            <a:endParaRPr lang="en-US" sz="110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AC32A21-5890-784C-BCB5-8D24F6D674BB}"/>
              </a:ext>
            </a:extLst>
          </p:cNvPr>
          <p:cNvSpPr txBox="1">
            <a:spLocks/>
          </p:cNvSpPr>
          <p:nvPr/>
        </p:nvSpPr>
        <p:spPr>
          <a:xfrm>
            <a:off x="529208" y="40466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</a:rPr>
              <a:t>Attribute Recognition 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 Surveillance </a:t>
            </a:r>
          </a:p>
        </p:txBody>
      </p:sp>
    </p:spTree>
    <p:extLst>
      <p:ext uri="{BB962C8B-B14F-4D97-AF65-F5344CB8AC3E}">
        <p14:creationId xmlns:p14="http://schemas.microsoft.com/office/powerpoint/2010/main" val="131046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85A02-57AE-D847-8EBD-C136C62EA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31E23-CA46-3541-8190-E7B0314C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60848"/>
            <a:ext cx="8206989" cy="2540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5A01DFD-B87B-5F46-B15F-8F2892B6CC3D}"/>
              </a:ext>
            </a:extLst>
          </p:cNvPr>
          <p:cNvSpPr txBox="1">
            <a:spLocks/>
          </p:cNvSpPr>
          <p:nvPr/>
        </p:nvSpPr>
        <p:spPr>
          <a:xfrm>
            <a:off x="529208" y="40466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Person Re-Identification and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</a:rPr>
              <a:t>Attribute Recognition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F210CF-1055-2748-9404-6F2F2AF5B553}"/>
              </a:ext>
            </a:extLst>
          </p:cNvPr>
          <p:cNvSpPr/>
          <p:nvPr/>
        </p:nvSpPr>
        <p:spPr>
          <a:xfrm>
            <a:off x="4283968" y="5255369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100" dirty="0">
                <a:solidFill>
                  <a:srgbClr val="222222"/>
                </a:solidFill>
                <a:latin typeface="Arial" panose="020B0604020202020204" pitchFamily="34" charset="0"/>
              </a:rPr>
              <a:t>Lin, </a:t>
            </a:r>
            <a:r>
              <a:rPr lang="en-AU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Yutian</a:t>
            </a:r>
            <a:r>
              <a:rPr lang="en-AU" sz="1100" dirty="0">
                <a:solidFill>
                  <a:srgbClr val="222222"/>
                </a:solidFill>
                <a:latin typeface="Arial" panose="020B0604020202020204" pitchFamily="34" charset="0"/>
              </a:rPr>
              <a:t>, et al. "Improving person re-identification by attribute and identity learning." </a:t>
            </a:r>
            <a:r>
              <a:rPr lang="en-AU" sz="1100" i="1" dirty="0">
                <a:solidFill>
                  <a:srgbClr val="222222"/>
                </a:solidFill>
                <a:latin typeface="Arial" panose="020B0604020202020204" pitchFamily="34" charset="0"/>
              </a:rPr>
              <a:t>Pattern Recognition</a:t>
            </a:r>
            <a:r>
              <a:rPr lang="en-AU" sz="1100" dirty="0">
                <a:solidFill>
                  <a:srgbClr val="222222"/>
                </a:solidFill>
                <a:latin typeface="Arial" panose="020B0604020202020204" pitchFamily="34" charset="0"/>
              </a:rPr>
              <a:t> (2019).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96229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F7C5A07-A7FB-4142-B7AE-B983F150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1"/>
                </a:solidFill>
              </a:rPr>
              <a:t>Attribute-based Person Re-Identification 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4FA9786-00D2-4DFF-9940-74B528EC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93C86D7-A91A-E34A-A381-809B6409A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E41DFE9-B806-2C41-92A5-7EFE9B8E5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27578"/>
            <a:ext cx="7668344" cy="431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7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BB179-F449-6B4D-8A68-82654FE7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B740AD-6D77-2749-BAD2-75677C4E6AB0}"/>
              </a:ext>
            </a:extLst>
          </p:cNvPr>
          <p:cNvSpPr/>
          <p:nvPr/>
        </p:nvSpPr>
        <p:spPr>
          <a:xfrm>
            <a:off x="3851920" y="5877493"/>
            <a:ext cx="55446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100" dirty="0">
                <a:solidFill>
                  <a:srgbClr val="222222"/>
                </a:solidFill>
                <a:latin typeface="Arial" panose="020B0604020202020204" pitchFamily="34" charset="0"/>
              </a:rPr>
              <a:t>Yin, Zhou, et al. "Adversarial attribute-image person re-identification." </a:t>
            </a:r>
            <a:r>
              <a:rPr lang="en-AU" sz="1100" dirty="0"/>
              <a:t>IJCAI, 2018.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1303B-1187-7647-9FB4-799BBC969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24744"/>
            <a:ext cx="6918626" cy="42922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7DA7B5-13D2-6A4E-AA21-F64F2B5D2448}"/>
              </a:ext>
            </a:extLst>
          </p:cNvPr>
          <p:cNvSpPr txBox="1">
            <a:spLocks/>
          </p:cNvSpPr>
          <p:nvPr/>
        </p:nvSpPr>
        <p:spPr>
          <a:xfrm>
            <a:off x="457200" y="39149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Attribute-based Person Re-Identification 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042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Presentation Outline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528" y="1417638"/>
            <a:ext cx="8003232" cy="4464496"/>
          </a:xfrm>
        </p:spPr>
        <p:txBody>
          <a:bodyPr>
            <a:norm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Link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Person Re-Identification with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….</a:t>
            </a: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Attribute Learning</a:t>
            </a:r>
          </a:p>
          <a:p>
            <a:r>
              <a:rPr lang="en-US" altLang="zh-CN" b="1" dirty="0">
                <a:solidFill>
                  <a:schemeClr val="tx1"/>
                </a:solidFill>
              </a:rPr>
              <a:t>Detection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(Person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Search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)</a:t>
            </a:r>
            <a:endParaRPr lang="en-AU" altLang="zh-CN" b="1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Tracking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(M</a:t>
            </a:r>
            <a:r>
              <a:rPr lang="en-AU" dirty="0" err="1">
                <a:solidFill>
                  <a:schemeClr val="tx1"/>
                </a:solidFill>
              </a:rPr>
              <a:t>ulti</a:t>
            </a:r>
            <a:r>
              <a:rPr lang="en-AU" dirty="0">
                <a:solidFill>
                  <a:schemeClr val="tx1"/>
                </a:solidFill>
              </a:rPr>
              <a:t>-target multi-camera tracking) 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24273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13D9-CCDB-6E49-B176-5BDACCCC1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Person Re-Identification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Detection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258-0051-104C-A32D-1313D6496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12BB81-3FE6-7442-919B-FD1A0BFC7930}"/>
              </a:ext>
            </a:extLst>
          </p:cNvPr>
          <p:cNvSpPr/>
          <p:nvPr/>
        </p:nvSpPr>
        <p:spPr>
          <a:xfrm>
            <a:off x="2411760" y="5849164"/>
            <a:ext cx="6888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>
                <a:solidFill>
                  <a:srgbClr val="222222"/>
                </a:solidFill>
                <a:latin typeface="Arial" panose="020B0604020202020204" pitchFamily="34" charset="0"/>
              </a:rPr>
              <a:t>Zheng, L., Yang, Y., &amp; Hauptmann, A. G. (2016). Person re-identification: Past, present and future. 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ED68B-F4F9-814D-9283-16C2A9949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0" y="1600200"/>
            <a:ext cx="9144000" cy="36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71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4BDE6D-F92F-7448-AEFE-6ACBED5BC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44000" cy="784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A83C9-C2A2-EE4B-8D94-BEE790C48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4775"/>
            <a:ext cx="9144000" cy="634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B67DF-6C99-9E4A-99ED-7DECD1413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12812"/>
            <a:ext cx="9144000" cy="33837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18B3609-06DA-564B-9974-AFE467FA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Person Re-Identification Datasets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89B4C1-B658-8C42-B992-603076328436}"/>
              </a:ext>
            </a:extLst>
          </p:cNvPr>
          <p:cNvCxnSpPr>
            <a:cxnSpLocks/>
          </p:cNvCxnSpPr>
          <p:nvPr/>
        </p:nvCxnSpPr>
        <p:spPr>
          <a:xfrm flipV="1">
            <a:off x="1043608" y="2978075"/>
            <a:ext cx="288032" cy="970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0F248F1-55FF-B943-B47E-02DDAC9B0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760780"/>
            <a:ext cx="7698102" cy="293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47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2AB7D8-749C-8147-A2C9-C668775BB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344"/>
          <a:stretch/>
        </p:blipFill>
        <p:spPr>
          <a:xfrm>
            <a:off x="457200" y="3652322"/>
            <a:ext cx="5346700" cy="21234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FB793F-394C-6A45-A543-1DE1838E1378}"/>
              </a:ext>
            </a:extLst>
          </p:cNvPr>
          <p:cNvSpPr/>
          <p:nvPr/>
        </p:nvSpPr>
        <p:spPr>
          <a:xfrm>
            <a:off x="4013802" y="3244334"/>
            <a:ext cx="1116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Detection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43F6B-8398-1245-86A9-8EFAE5ED7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923"/>
          <a:stretch/>
        </p:blipFill>
        <p:spPr>
          <a:xfrm>
            <a:off x="416308" y="1628656"/>
            <a:ext cx="7354858" cy="2023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FDFECC-ED80-E548-A408-0B18151C72A6}"/>
              </a:ext>
            </a:extLst>
          </p:cNvPr>
          <p:cNvSpPr/>
          <p:nvPr/>
        </p:nvSpPr>
        <p:spPr>
          <a:xfrm>
            <a:off x="4576021" y="5949280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100" dirty="0">
                <a:solidFill>
                  <a:srgbClr val="222222"/>
                </a:solidFill>
                <a:latin typeface="Arial" panose="020B0604020202020204" pitchFamily="34" charset="0"/>
              </a:rPr>
              <a:t>Xiao, Tong, et al. "Joint detection and identification feature learning for person search." </a:t>
            </a:r>
            <a:r>
              <a:rPr lang="en-US" altLang="zh-CN" sz="1100" i="1" dirty="0">
                <a:solidFill>
                  <a:srgbClr val="222222"/>
                </a:solidFill>
                <a:latin typeface="Arial" panose="020B0604020202020204" pitchFamily="34" charset="0"/>
              </a:rPr>
              <a:t>CVPR</a:t>
            </a:r>
            <a:r>
              <a:rPr lang="en-AU" sz="1100" dirty="0">
                <a:solidFill>
                  <a:srgbClr val="222222"/>
                </a:solidFill>
                <a:latin typeface="Arial" panose="020B0604020202020204" pitchFamily="34" charset="0"/>
              </a:rPr>
              <a:t>. 2017</a:t>
            </a:r>
            <a:endParaRPr lang="en-US" sz="11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54EA2B-E3E5-C04B-803C-84C80CBD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Person Re-Identification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Detection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3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93F8B-F343-3E48-A5A8-23624C685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Supervised Person Re-Identification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E42DE-8239-2F43-9003-DBC36571F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Training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testing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data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from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same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domain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F4087-3A15-DA4B-A075-310F6BF9F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564904"/>
            <a:ext cx="3344425" cy="21602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1C4EA8-D012-2548-AEF4-900276A78C91}"/>
              </a:ext>
            </a:extLst>
          </p:cNvPr>
          <p:cNvSpPr/>
          <p:nvPr/>
        </p:nvSpPr>
        <p:spPr>
          <a:xfrm>
            <a:off x="2447060" y="5697022"/>
            <a:ext cx="71642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Lavi</a:t>
            </a:r>
            <a:r>
              <a:rPr lang="en-AU" sz="1100" dirty="0">
                <a:solidFill>
                  <a:srgbClr val="222222"/>
                </a:solidFill>
                <a:latin typeface="Arial" panose="020B0604020202020204" pitchFamily="34" charset="0"/>
              </a:rPr>
              <a:t>, B., </a:t>
            </a:r>
            <a:r>
              <a:rPr lang="en-AU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Serj</a:t>
            </a:r>
            <a:r>
              <a:rPr lang="en-AU" sz="1100" dirty="0">
                <a:solidFill>
                  <a:srgbClr val="222222"/>
                </a:solidFill>
                <a:latin typeface="Arial" panose="020B0604020202020204" pitchFamily="34" charset="0"/>
              </a:rPr>
              <a:t>, M.F. and Ullah, I., 2018. Survey on deep learning techniques for person re-identification task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99132A-C7A6-B34C-A3B0-CDE7D84EDCAE}"/>
              </a:ext>
            </a:extLst>
          </p:cNvPr>
          <p:cNvSpPr/>
          <p:nvPr/>
        </p:nvSpPr>
        <p:spPr>
          <a:xfrm>
            <a:off x="4077151" y="5092745"/>
            <a:ext cx="1654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Contrastive loss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8675EE-B1C6-3C49-AB74-9EF288AD8FD3}"/>
              </a:ext>
            </a:extLst>
          </p:cNvPr>
          <p:cNvSpPr/>
          <p:nvPr/>
        </p:nvSpPr>
        <p:spPr>
          <a:xfrm>
            <a:off x="6772260" y="5059895"/>
            <a:ext cx="1188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Triplet loss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0755D9-4F1D-F947-BD56-5CB785296999}"/>
              </a:ext>
            </a:extLst>
          </p:cNvPr>
          <p:cNvSpPr/>
          <p:nvPr/>
        </p:nvSpPr>
        <p:spPr>
          <a:xfrm>
            <a:off x="903823" y="5059895"/>
            <a:ext cx="181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Classification</a:t>
            </a:r>
            <a:r>
              <a:rPr lang="en-AU" dirty="0"/>
              <a:t> loss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342DBE-BE61-7F4D-A04C-452AABE1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270" y="2326848"/>
            <a:ext cx="2249934" cy="2590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F77096-3D1A-974B-9815-7D90A7868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055" y="2321503"/>
            <a:ext cx="3007070" cy="27801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8C9A9F-1962-BA4E-B054-E392847EA010}"/>
              </a:ext>
            </a:extLst>
          </p:cNvPr>
          <p:cNvSpPr/>
          <p:nvPr/>
        </p:nvSpPr>
        <p:spPr>
          <a:xfrm>
            <a:off x="3633279" y="5966799"/>
            <a:ext cx="4539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material:</a:t>
            </a:r>
          </a:p>
          <a:p>
            <a:r>
              <a:rPr lang="en-US" dirty="0">
                <a:hlinkClick r:id="rId5"/>
              </a:rPr>
              <a:t>https://zhuanlan.zhihu.com/p/103278453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872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56AB0-9B6F-8E4B-BFD8-B4CA2358A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1685223"/>
            <a:ext cx="6840760" cy="39676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6DC10F-45AA-1144-AB5E-6A260E44E05D}"/>
              </a:ext>
            </a:extLst>
          </p:cNvPr>
          <p:cNvSpPr/>
          <p:nvPr/>
        </p:nvSpPr>
        <p:spPr>
          <a:xfrm>
            <a:off x="4788024" y="580526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100" dirty="0">
                <a:solidFill>
                  <a:srgbClr val="222222"/>
                </a:solidFill>
                <a:latin typeface="Arial" panose="020B0604020202020204" pitchFamily="34" charset="0"/>
              </a:rPr>
              <a:t>Liu, Hao, et al. "Neural person search machines." </a:t>
            </a:r>
            <a:r>
              <a:rPr lang="en-US" altLang="zh-CN" sz="1100" i="1" dirty="0">
                <a:solidFill>
                  <a:srgbClr val="222222"/>
                </a:solidFill>
                <a:latin typeface="Arial" panose="020B0604020202020204" pitchFamily="34" charset="0"/>
              </a:rPr>
              <a:t>ICCV</a:t>
            </a:r>
            <a:r>
              <a:rPr lang="en-AU" sz="1100" dirty="0">
                <a:solidFill>
                  <a:srgbClr val="222222"/>
                </a:solidFill>
                <a:latin typeface="Arial" panose="020B0604020202020204" pitchFamily="34" charset="0"/>
              </a:rPr>
              <a:t>. 2017.</a:t>
            </a:r>
            <a:endParaRPr lang="en-US" sz="11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ACA324-02C3-1B4A-97A8-A33B7ED34CF0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chemeClr val="tx1"/>
                </a:solidFill>
              </a:rPr>
              <a:t>Person Re-Identification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and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Detection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85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Presentation Outline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528" y="1417638"/>
            <a:ext cx="8003232" cy="4464496"/>
          </a:xfrm>
        </p:spPr>
        <p:txBody>
          <a:bodyPr>
            <a:norm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Link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Person Re-Identification with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….</a:t>
            </a: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Attribute Learning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Detection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(Person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Search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en-AU" altLang="zh-CN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Tracking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(M</a:t>
            </a:r>
            <a:r>
              <a:rPr lang="en-AU" b="1" dirty="0" err="1">
                <a:solidFill>
                  <a:schemeClr val="tx1"/>
                </a:solidFill>
              </a:rPr>
              <a:t>ulti</a:t>
            </a:r>
            <a:r>
              <a:rPr lang="en-AU" b="1" dirty="0">
                <a:solidFill>
                  <a:schemeClr val="tx1"/>
                </a:solidFill>
              </a:rPr>
              <a:t>-target multi-camera tracking) </a:t>
            </a:r>
            <a:endParaRPr lang="en-US" altLang="zh-CN" b="1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4916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BF252E-F1C3-064B-8E13-0257E734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58" y="1396997"/>
            <a:ext cx="3729104" cy="2097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44D829-A995-2741-843D-34C55175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22" y="4057669"/>
            <a:ext cx="8003755" cy="22510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592EBD9-3C6E-D748-A7E6-F141C8F3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1"/>
                </a:solidFill>
              </a:rPr>
              <a:t>M</a:t>
            </a:r>
            <a:r>
              <a:rPr lang="en-AU" sz="2800" dirty="0" err="1">
                <a:solidFill>
                  <a:schemeClr val="tx1"/>
                </a:solidFill>
              </a:rPr>
              <a:t>ulti</a:t>
            </a:r>
            <a:r>
              <a:rPr lang="en-AU" sz="2800" dirty="0">
                <a:solidFill>
                  <a:schemeClr val="tx1"/>
                </a:solidFill>
              </a:rPr>
              <a:t>-target multi-camera tracking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544C4F-B1C2-7F45-85EE-0588C65EE930}"/>
              </a:ext>
            </a:extLst>
          </p:cNvPr>
          <p:cNvSpPr/>
          <p:nvPr/>
        </p:nvSpPr>
        <p:spPr>
          <a:xfrm>
            <a:off x="457200" y="1955222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rgbClr val="333333"/>
                </a:solidFill>
                <a:latin typeface="Helvetica Neue" panose="02000503000000020004" pitchFamily="2" charset="0"/>
                <a:hlinkClick r:id="rId4"/>
              </a:rPr>
              <a:t>1st MTMCT and ReID workshop</a:t>
            </a:r>
            <a:r>
              <a:rPr lang="en-AU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zh-CN" alt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en-AU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CVPR 2017</a:t>
            </a:r>
          </a:p>
          <a:p>
            <a:r>
              <a:rPr lang="en-US" altLang="zh-CN" sz="1600" dirty="0">
                <a:solidFill>
                  <a:srgbClr val="333333"/>
                </a:solidFill>
                <a:latin typeface="Helvetica Neue" panose="02000503000000020004" pitchFamily="2" charset="0"/>
                <a:hlinkClick r:id="rId4"/>
              </a:rPr>
              <a:t>2</a:t>
            </a:r>
            <a:r>
              <a:rPr lang="en-AU" sz="1600" dirty="0">
                <a:solidFill>
                  <a:srgbClr val="333333"/>
                </a:solidFill>
                <a:latin typeface="Helvetica Neue" panose="02000503000000020004" pitchFamily="2" charset="0"/>
                <a:hlinkClick r:id="rId4"/>
              </a:rPr>
              <a:t>nd MTMCT and ReID workshop</a:t>
            </a:r>
            <a:r>
              <a:rPr lang="en-AU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  CVPR 201</a:t>
            </a:r>
            <a:r>
              <a:rPr lang="en-US" altLang="zh-CN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9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DA8E50-7E39-7949-81DD-516A14E6A1D5}"/>
              </a:ext>
            </a:extLst>
          </p:cNvPr>
          <p:cNvSpPr/>
          <p:nvPr/>
        </p:nvSpPr>
        <p:spPr>
          <a:xfrm>
            <a:off x="1861637" y="3622255"/>
            <a:ext cx="54207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rgbClr val="000000"/>
                </a:solidFill>
                <a:latin typeface="Georgia" panose="02040502050405020303" pitchFamily="18" charset="0"/>
              </a:rPr>
              <a:t>Duke MTMC (Multi-Target, Multi-Camera)</a:t>
            </a:r>
            <a:r>
              <a:rPr lang="zh-CN" altLang="en-US" sz="14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AU" sz="1400" dirty="0">
                <a:solidFill>
                  <a:srgbClr val="000000"/>
                </a:solidFill>
                <a:latin typeface="Georgia" panose="02040502050405020303" pitchFamily="18" charset="0"/>
              </a:rPr>
              <a:t>dataset 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3075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14F7-7375-DE42-92D5-E08D7DF3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139D15-7E73-8740-A2AC-EA4E23275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" y="2060848"/>
            <a:ext cx="8921791" cy="25202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6E402C-195E-2644-B765-D97E3CD2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1"/>
                </a:solidFill>
              </a:rPr>
              <a:t>M</a:t>
            </a:r>
            <a:r>
              <a:rPr lang="en-AU" sz="2800" dirty="0" err="1">
                <a:solidFill>
                  <a:schemeClr val="tx1"/>
                </a:solidFill>
              </a:rPr>
              <a:t>ulti</a:t>
            </a:r>
            <a:r>
              <a:rPr lang="en-AU" sz="2800" dirty="0">
                <a:solidFill>
                  <a:schemeClr val="tx1"/>
                </a:solidFill>
              </a:rPr>
              <a:t>-target multi-camera tracking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40373-8ED1-9A43-A3B3-13568C06BDD5}"/>
              </a:ext>
            </a:extLst>
          </p:cNvPr>
          <p:cNvSpPr/>
          <p:nvPr/>
        </p:nvSpPr>
        <p:spPr>
          <a:xfrm>
            <a:off x="4427984" y="566348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Ristani</a:t>
            </a:r>
            <a:r>
              <a:rPr lang="en-AU" sz="11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AU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Ergys</a:t>
            </a:r>
            <a:r>
              <a:rPr lang="en-AU" sz="1100" dirty="0">
                <a:solidFill>
                  <a:srgbClr val="222222"/>
                </a:solidFill>
                <a:latin typeface="Arial" panose="020B0604020202020204" pitchFamily="34" charset="0"/>
              </a:rPr>
              <a:t>, and Carlo </a:t>
            </a:r>
            <a:r>
              <a:rPr lang="en-AU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Tomasi</a:t>
            </a:r>
            <a:r>
              <a:rPr lang="en-AU" sz="1100" dirty="0">
                <a:solidFill>
                  <a:srgbClr val="222222"/>
                </a:solidFill>
                <a:latin typeface="Arial" panose="020B0604020202020204" pitchFamily="34" charset="0"/>
              </a:rPr>
              <a:t>. "Features for multi-target multi-camera tracking and re-identification." </a:t>
            </a:r>
            <a:r>
              <a:rPr lang="en-US" altLang="zh-CN" sz="1100" dirty="0">
                <a:solidFill>
                  <a:srgbClr val="222222"/>
                </a:solidFill>
                <a:latin typeface="Arial" panose="020B0604020202020204" pitchFamily="34" charset="0"/>
              </a:rPr>
              <a:t>CVPR</a:t>
            </a:r>
            <a:r>
              <a:rPr lang="en-AU" sz="1100" dirty="0">
                <a:solidFill>
                  <a:srgbClr val="222222"/>
                </a:solidFill>
                <a:latin typeface="Arial" panose="020B0604020202020204" pitchFamily="34" charset="0"/>
              </a:rPr>
              <a:t>. 2018.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93876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Conclusion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528" y="1196752"/>
            <a:ext cx="6264696" cy="2304256"/>
          </a:xfrm>
        </p:spPr>
        <p:txBody>
          <a:bodyPr>
            <a:normAutofit fontScale="85000" lnSpcReduction="20000"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</a:rPr>
              <a:t>Supervised Person Re-Identification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</a:rPr>
              <a:t>Unsupervised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Person Re-Identification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</a:rPr>
              <a:t>Active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Learning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Person Re-Identification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</a:rPr>
              <a:t>Occluded Person Person Re-Identification 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43073C7A-04CA-5945-8CD4-2B3C8D710E12}"/>
              </a:ext>
            </a:extLst>
          </p:cNvPr>
          <p:cNvSpPr txBox="1">
            <a:spLocks/>
          </p:cNvSpPr>
          <p:nvPr/>
        </p:nvSpPr>
        <p:spPr>
          <a:xfrm>
            <a:off x="323726" y="3212976"/>
            <a:ext cx="8003232" cy="446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Link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Person Re-Identification with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….</a:t>
            </a:r>
          </a:p>
          <a:p>
            <a:pPr marL="0" indent="0">
              <a:buFont typeface="Arial" pitchFamily="34" charset="0"/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>
                <a:solidFill>
                  <a:schemeClr val="tx1"/>
                </a:solidFill>
              </a:rPr>
              <a:t>Attribute Learning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>
                <a:solidFill>
                  <a:schemeClr val="tx1"/>
                </a:solidFill>
              </a:rPr>
              <a:t>Detection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(Person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Search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en-AU" altLang="zh-CN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>
                <a:solidFill>
                  <a:schemeClr val="tx1"/>
                </a:solidFill>
              </a:rPr>
              <a:t>Tracking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(M</a:t>
            </a:r>
            <a:r>
              <a:rPr lang="en-AU" dirty="0" err="1">
                <a:solidFill>
                  <a:schemeClr val="tx1"/>
                </a:solidFill>
              </a:rPr>
              <a:t>ulti</a:t>
            </a:r>
            <a:r>
              <a:rPr lang="en-AU" dirty="0">
                <a:solidFill>
                  <a:schemeClr val="tx1"/>
                </a:solidFill>
              </a:rPr>
              <a:t>-target multi-camera tracking) 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47649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792" y="2708920"/>
            <a:ext cx="3168352" cy="998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B5B4-1EF8-DD45-8141-FADD7EB8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0D858-15CD-614A-8152-BF12AFE29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035" y="6309320"/>
            <a:ext cx="6624736" cy="36004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tx1"/>
                </a:solidFill>
                <a:hlinkClick r:id="rId2"/>
              </a:rPr>
              <a:t>https://paperswithcode.com/sota/person-re-identification-on-market-1501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55EFA2-3E8C-AF49-A453-62DAD887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8686800" cy="3748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E633D-B4E5-AF4C-A707-C7D91952E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748791"/>
            <a:ext cx="5885892" cy="232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17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965A78-3A6C-CE48-9EFD-2B7F19C65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367"/>
          <a:stretch/>
        </p:blipFill>
        <p:spPr>
          <a:xfrm>
            <a:off x="1187623" y="476672"/>
            <a:ext cx="5885892" cy="19442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0DCB52-D936-F748-B694-FB56438DA92E}"/>
              </a:ext>
            </a:extLst>
          </p:cNvPr>
          <p:cNvSpPr/>
          <p:nvPr/>
        </p:nvSpPr>
        <p:spPr>
          <a:xfrm>
            <a:off x="1331640" y="764704"/>
            <a:ext cx="576064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1E67A7-1B9C-364A-9035-36849BD1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636912"/>
            <a:ext cx="7704856" cy="359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37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B5B741-FA24-7446-82CA-D6082D779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996952"/>
            <a:ext cx="7138593" cy="2306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65A78-3A6C-CE48-9EFD-2B7F19C65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67"/>
          <a:stretch/>
        </p:blipFill>
        <p:spPr>
          <a:xfrm>
            <a:off x="1187623" y="476672"/>
            <a:ext cx="5885892" cy="19442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0DCB52-D936-F748-B694-FB56438DA92E}"/>
              </a:ext>
            </a:extLst>
          </p:cNvPr>
          <p:cNvSpPr/>
          <p:nvPr/>
        </p:nvSpPr>
        <p:spPr>
          <a:xfrm>
            <a:off x="1312875" y="1206964"/>
            <a:ext cx="576064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92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1" name="Chart 800"/>
          <p:cNvGraphicFramePr>
            <a:graphicFrameLocks/>
          </p:cNvGraphicFramePr>
          <p:nvPr/>
        </p:nvGraphicFramePr>
        <p:xfrm>
          <a:off x="425271" y="1369003"/>
          <a:ext cx="8320213" cy="5408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09587" y="486250"/>
            <a:ext cx="6939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Calibri" charset="0"/>
                <a:ea typeface="Calibri" charset="0"/>
                <a:cs typeface="Calibri" charset="0"/>
              </a:rPr>
              <a:t>Challenge</a:t>
            </a:r>
            <a:r>
              <a:rPr lang="zh-CN" altLang="en-US" sz="6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6000" dirty="0"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zh-CN" altLang="en-US" sz="6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6000" dirty="0">
                <a:latin typeface="Calibri" charset="0"/>
                <a:ea typeface="Calibri" charset="0"/>
                <a:cs typeface="Calibri" charset="0"/>
              </a:rPr>
              <a:t>Re-ID</a:t>
            </a:r>
            <a:endParaRPr lang="en-US" sz="60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799" name="Group 798"/>
          <p:cNvGrpSpPr/>
          <p:nvPr/>
        </p:nvGrpSpPr>
        <p:grpSpPr>
          <a:xfrm>
            <a:off x="1365855" y="1598367"/>
            <a:ext cx="5076724" cy="2938830"/>
            <a:chOff x="1954971" y="1629692"/>
            <a:chExt cx="5076724" cy="2938830"/>
          </a:xfrm>
        </p:grpSpPr>
        <p:pic>
          <p:nvPicPr>
            <p:cNvPr id="797" name="Picture 79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819" y="2477380"/>
              <a:ext cx="360000" cy="7200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275" y="1847169"/>
              <a:ext cx="360000" cy="72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211" y="2883194"/>
              <a:ext cx="360000" cy="72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120" y="1987217"/>
              <a:ext cx="360000" cy="720000"/>
            </a:xfrm>
            <a:prstGeom prst="rect">
              <a:avLst/>
            </a:prstGeom>
          </p:spPr>
        </p:pic>
        <p:pic>
          <p:nvPicPr>
            <p:cNvPr id="742" name="Picture 7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434" y="3154162"/>
              <a:ext cx="360000" cy="720000"/>
            </a:xfrm>
            <a:prstGeom prst="rect">
              <a:avLst/>
            </a:prstGeom>
          </p:spPr>
        </p:pic>
        <p:pic>
          <p:nvPicPr>
            <p:cNvPr id="743" name="Picture 74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971" y="2245893"/>
              <a:ext cx="360000" cy="720000"/>
            </a:xfrm>
            <a:prstGeom prst="rect">
              <a:avLst/>
            </a:prstGeom>
          </p:spPr>
        </p:pic>
        <p:pic>
          <p:nvPicPr>
            <p:cNvPr id="744" name="Picture 74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5944" y="3141971"/>
              <a:ext cx="360000" cy="720000"/>
            </a:xfrm>
            <a:prstGeom prst="rect">
              <a:avLst/>
            </a:prstGeom>
          </p:spPr>
        </p:pic>
        <p:pic>
          <p:nvPicPr>
            <p:cNvPr id="745" name="Picture 74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148" y="1943217"/>
              <a:ext cx="360000" cy="720000"/>
            </a:xfrm>
            <a:prstGeom prst="rect">
              <a:avLst/>
            </a:prstGeom>
          </p:spPr>
        </p:pic>
        <p:pic>
          <p:nvPicPr>
            <p:cNvPr id="746" name="Picture 7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478" y="2461501"/>
              <a:ext cx="360000" cy="720000"/>
            </a:xfrm>
            <a:prstGeom prst="rect">
              <a:avLst/>
            </a:prstGeom>
          </p:spPr>
        </p:pic>
        <p:pic>
          <p:nvPicPr>
            <p:cNvPr id="747" name="Picture 74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865" y="3371542"/>
              <a:ext cx="360000" cy="720000"/>
            </a:xfrm>
            <a:prstGeom prst="rect">
              <a:avLst/>
            </a:prstGeom>
          </p:spPr>
        </p:pic>
        <p:pic>
          <p:nvPicPr>
            <p:cNvPr id="748" name="Picture 74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5818" y="1943217"/>
              <a:ext cx="360000" cy="720000"/>
            </a:xfrm>
            <a:prstGeom prst="rect">
              <a:avLst/>
            </a:prstGeom>
          </p:spPr>
        </p:pic>
        <p:pic>
          <p:nvPicPr>
            <p:cNvPr id="749" name="Picture 74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5211" y="2282304"/>
              <a:ext cx="360000" cy="720000"/>
            </a:xfrm>
            <a:prstGeom prst="rect">
              <a:avLst/>
            </a:prstGeom>
          </p:spPr>
        </p:pic>
        <p:pic>
          <p:nvPicPr>
            <p:cNvPr id="750" name="Picture 74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4605" y="2642304"/>
              <a:ext cx="360000" cy="720000"/>
            </a:xfrm>
            <a:prstGeom prst="rect">
              <a:avLst/>
            </a:prstGeom>
          </p:spPr>
        </p:pic>
        <p:pic>
          <p:nvPicPr>
            <p:cNvPr id="751" name="Picture 75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0958" y="3129639"/>
              <a:ext cx="360000" cy="720000"/>
            </a:xfrm>
            <a:prstGeom prst="rect">
              <a:avLst/>
            </a:prstGeom>
          </p:spPr>
        </p:pic>
        <p:pic>
          <p:nvPicPr>
            <p:cNvPr id="752" name="Picture 751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515" y="1943217"/>
              <a:ext cx="360000" cy="720000"/>
            </a:xfrm>
            <a:prstGeom prst="rect">
              <a:avLst/>
            </a:prstGeom>
          </p:spPr>
        </p:pic>
        <p:pic>
          <p:nvPicPr>
            <p:cNvPr id="753" name="Picture 752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4908" y="2093909"/>
              <a:ext cx="360000" cy="720000"/>
            </a:xfrm>
            <a:prstGeom prst="rect">
              <a:avLst/>
            </a:prstGeom>
          </p:spPr>
        </p:pic>
        <p:pic>
          <p:nvPicPr>
            <p:cNvPr id="754" name="Picture 753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200" y="3815104"/>
              <a:ext cx="360000" cy="720000"/>
            </a:xfrm>
            <a:prstGeom prst="rect">
              <a:avLst/>
            </a:prstGeom>
          </p:spPr>
        </p:pic>
        <p:pic>
          <p:nvPicPr>
            <p:cNvPr id="755" name="Picture 754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906" y="2489303"/>
              <a:ext cx="360000" cy="720000"/>
            </a:xfrm>
            <a:prstGeom prst="rect">
              <a:avLst/>
            </a:prstGeom>
          </p:spPr>
        </p:pic>
        <p:pic>
          <p:nvPicPr>
            <p:cNvPr id="756" name="Picture 755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788" y="2687762"/>
              <a:ext cx="360000" cy="720000"/>
            </a:xfrm>
            <a:prstGeom prst="rect">
              <a:avLst/>
            </a:prstGeom>
          </p:spPr>
        </p:pic>
        <p:pic>
          <p:nvPicPr>
            <p:cNvPr id="757" name="Picture 756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462" y="2442235"/>
              <a:ext cx="360000" cy="720000"/>
            </a:xfrm>
            <a:prstGeom prst="rect">
              <a:avLst/>
            </a:prstGeom>
          </p:spPr>
        </p:pic>
        <p:pic>
          <p:nvPicPr>
            <p:cNvPr id="758" name="Picture 757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4385" y="3792144"/>
              <a:ext cx="360000" cy="720000"/>
            </a:xfrm>
            <a:prstGeom prst="rect">
              <a:avLst/>
            </a:prstGeom>
          </p:spPr>
        </p:pic>
        <p:pic>
          <p:nvPicPr>
            <p:cNvPr id="759" name="Picture 758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3821" y="3761404"/>
              <a:ext cx="360000" cy="720000"/>
            </a:xfrm>
            <a:prstGeom prst="rect">
              <a:avLst/>
            </a:prstGeom>
          </p:spPr>
        </p:pic>
        <p:pic>
          <p:nvPicPr>
            <p:cNvPr id="760" name="Picture 759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266" y="2387366"/>
              <a:ext cx="360000" cy="720000"/>
            </a:xfrm>
            <a:prstGeom prst="rect">
              <a:avLst/>
            </a:prstGeom>
          </p:spPr>
        </p:pic>
        <p:pic>
          <p:nvPicPr>
            <p:cNvPr id="761" name="Picture 760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358" y="1879847"/>
              <a:ext cx="360000" cy="720000"/>
            </a:xfrm>
            <a:prstGeom prst="rect">
              <a:avLst/>
            </a:prstGeom>
          </p:spPr>
        </p:pic>
        <p:pic>
          <p:nvPicPr>
            <p:cNvPr id="762" name="Picture 761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133" y="2009014"/>
              <a:ext cx="360000" cy="720000"/>
            </a:xfrm>
            <a:prstGeom prst="rect">
              <a:avLst/>
            </a:prstGeom>
          </p:spPr>
        </p:pic>
        <p:pic>
          <p:nvPicPr>
            <p:cNvPr id="763" name="Picture 762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333" y="1749919"/>
              <a:ext cx="360000" cy="720000"/>
            </a:xfrm>
            <a:prstGeom prst="rect">
              <a:avLst/>
            </a:prstGeom>
          </p:spPr>
        </p:pic>
        <p:pic>
          <p:nvPicPr>
            <p:cNvPr id="764" name="Picture 763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818" y="1629692"/>
              <a:ext cx="360000" cy="720000"/>
            </a:xfrm>
            <a:prstGeom prst="rect">
              <a:avLst/>
            </a:prstGeom>
          </p:spPr>
        </p:pic>
        <p:pic>
          <p:nvPicPr>
            <p:cNvPr id="765" name="Picture 764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437" y="3089732"/>
              <a:ext cx="360000" cy="720000"/>
            </a:xfrm>
            <a:prstGeom prst="rect">
              <a:avLst/>
            </a:prstGeom>
          </p:spPr>
        </p:pic>
        <p:pic>
          <p:nvPicPr>
            <p:cNvPr id="766" name="Picture 765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6222" y="3848522"/>
              <a:ext cx="360000" cy="720000"/>
            </a:xfrm>
            <a:prstGeom prst="rect">
              <a:avLst/>
            </a:prstGeom>
          </p:spPr>
        </p:pic>
        <p:pic>
          <p:nvPicPr>
            <p:cNvPr id="767" name="Picture 766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920" y="3183555"/>
              <a:ext cx="360000" cy="720000"/>
            </a:xfrm>
            <a:prstGeom prst="rect">
              <a:avLst/>
            </a:prstGeom>
          </p:spPr>
        </p:pic>
        <p:pic>
          <p:nvPicPr>
            <p:cNvPr id="768" name="Picture 767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152" y="3170600"/>
              <a:ext cx="360000" cy="720000"/>
            </a:xfrm>
            <a:prstGeom prst="rect">
              <a:avLst/>
            </a:prstGeom>
          </p:spPr>
        </p:pic>
        <p:pic>
          <p:nvPicPr>
            <p:cNvPr id="769" name="Picture 768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4556" y="1676503"/>
              <a:ext cx="360000" cy="720000"/>
            </a:xfrm>
            <a:prstGeom prst="rect">
              <a:avLst/>
            </a:prstGeom>
          </p:spPr>
        </p:pic>
        <p:pic>
          <p:nvPicPr>
            <p:cNvPr id="770" name="Picture 769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2152" y="2781971"/>
              <a:ext cx="360000" cy="720000"/>
            </a:xfrm>
            <a:prstGeom prst="rect">
              <a:avLst/>
            </a:prstGeom>
          </p:spPr>
        </p:pic>
        <p:pic>
          <p:nvPicPr>
            <p:cNvPr id="771" name="Picture 770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9167" y="2530254"/>
              <a:ext cx="360000" cy="720000"/>
            </a:xfrm>
            <a:prstGeom prst="rect">
              <a:avLst/>
            </a:prstGeom>
          </p:spPr>
        </p:pic>
        <p:pic>
          <p:nvPicPr>
            <p:cNvPr id="772" name="Picture 771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044" y="3089732"/>
              <a:ext cx="360000" cy="720000"/>
            </a:xfrm>
            <a:prstGeom prst="rect">
              <a:avLst/>
            </a:prstGeom>
          </p:spPr>
        </p:pic>
        <p:pic>
          <p:nvPicPr>
            <p:cNvPr id="773" name="Picture 772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574" y="3784617"/>
              <a:ext cx="360000" cy="720000"/>
            </a:xfrm>
            <a:prstGeom prst="rect">
              <a:avLst/>
            </a:prstGeom>
          </p:spPr>
        </p:pic>
        <p:pic>
          <p:nvPicPr>
            <p:cNvPr id="774" name="Picture 773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431" y="2470119"/>
              <a:ext cx="360000" cy="720000"/>
            </a:xfrm>
            <a:prstGeom prst="rect">
              <a:avLst/>
            </a:prstGeom>
          </p:spPr>
        </p:pic>
        <p:pic>
          <p:nvPicPr>
            <p:cNvPr id="775" name="Picture 774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7570" y="2352580"/>
              <a:ext cx="360000" cy="720000"/>
            </a:xfrm>
            <a:prstGeom prst="rect">
              <a:avLst/>
            </a:prstGeom>
          </p:spPr>
        </p:pic>
        <p:pic>
          <p:nvPicPr>
            <p:cNvPr id="776" name="Picture 775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6194" y="1737761"/>
              <a:ext cx="360000" cy="720000"/>
            </a:xfrm>
            <a:prstGeom prst="rect">
              <a:avLst/>
            </a:prstGeom>
          </p:spPr>
        </p:pic>
        <p:pic>
          <p:nvPicPr>
            <p:cNvPr id="777" name="Picture 776"/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4054" y="3016202"/>
              <a:ext cx="360000" cy="720000"/>
            </a:xfrm>
            <a:prstGeom prst="rect">
              <a:avLst/>
            </a:prstGeom>
          </p:spPr>
        </p:pic>
        <p:pic>
          <p:nvPicPr>
            <p:cNvPr id="778" name="Picture 777"/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394" y="1832718"/>
              <a:ext cx="360000" cy="720000"/>
            </a:xfrm>
            <a:prstGeom prst="rect">
              <a:avLst/>
            </a:prstGeom>
          </p:spPr>
        </p:pic>
        <p:pic>
          <p:nvPicPr>
            <p:cNvPr id="779" name="Picture 778"/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971" y="2637798"/>
              <a:ext cx="360000" cy="720000"/>
            </a:xfrm>
            <a:prstGeom prst="rect">
              <a:avLst/>
            </a:prstGeom>
          </p:spPr>
        </p:pic>
        <p:pic>
          <p:nvPicPr>
            <p:cNvPr id="780" name="Picture 779"/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497" y="3247632"/>
              <a:ext cx="360000" cy="720000"/>
            </a:xfrm>
            <a:prstGeom prst="rect">
              <a:avLst/>
            </a:prstGeom>
          </p:spPr>
        </p:pic>
        <p:pic>
          <p:nvPicPr>
            <p:cNvPr id="781" name="Picture 780"/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8370" y="2955240"/>
              <a:ext cx="360000" cy="720000"/>
            </a:xfrm>
            <a:prstGeom prst="rect">
              <a:avLst/>
            </a:prstGeom>
          </p:spPr>
        </p:pic>
        <p:pic>
          <p:nvPicPr>
            <p:cNvPr id="782" name="Picture 781"/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9710" y="1676503"/>
              <a:ext cx="360000" cy="720000"/>
            </a:xfrm>
            <a:prstGeom prst="rect">
              <a:avLst/>
            </a:prstGeom>
          </p:spPr>
        </p:pic>
        <p:pic>
          <p:nvPicPr>
            <p:cNvPr id="783" name="Picture 782"/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222" y="3362304"/>
              <a:ext cx="360000" cy="720000"/>
            </a:xfrm>
            <a:prstGeom prst="rect">
              <a:avLst/>
            </a:prstGeom>
          </p:spPr>
        </p:pic>
        <p:pic>
          <p:nvPicPr>
            <p:cNvPr id="784" name="Picture 783"/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148" y="3731542"/>
              <a:ext cx="360000" cy="720000"/>
            </a:xfrm>
            <a:prstGeom prst="rect">
              <a:avLst/>
            </a:prstGeom>
          </p:spPr>
        </p:pic>
        <p:pic>
          <p:nvPicPr>
            <p:cNvPr id="785" name="Picture 784"/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4156" y="3550699"/>
              <a:ext cx="360000" cy="720000"/>
            </a:xfrm>
            <a:prstGeom prst="rect">
              <a:avLst/>
            </a:prstGeom>
          </p:spPr>
        </p:pic>
        <p:pic>
          <p:nvPicPr>
            <p:cNvPr id="786" name="Picture 785"/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9800" y="2463852"/>
              <a:ext cx="360000" cy="720000"/>
            </a:xfrm>
            <a:prstGeom prst="rect">
              <a:avLst/>
            </a:prstGeom>
          </p:spPr>
        </p:pic>
        <p:pic>
          <p:nvPicPr>
            <p:cNvPr id="787" name="Picture 786"/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823" y="2461501"/>
              <a:ext cx="360000" cy="720000"/>
            </a:xfrm>
            <a:prstGeom prst="rect">
              <a:avLst/>
            </a:prstGeom>
          </p:spPr>
        </p:pic>
        <p:pic>
          <p:nvPicPr>
            <p:cNvPr id="788" name="Picture 787"/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370" y="2156180"/>
              <a:ext cx="360000" cy="720000"/>
            </a:xfrm>
            <a:prstGeom prst="rect">
              <a:avLst/>
            </a:prstGeom>
          </p:spPr>
        </p:pic>
        <p:pic>
          <p:nvPicPr>
            <p:cNvPr id="789" name="Picture 788"/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1695" y="2605047"/>
              <a:ext cx="360000" cy="720000"/>
            </a:xfrm>
            <a:prstGeom prst="rect">
              <a:avLst/>
            </a:prstGeom>
          </p:spPr>
        </p:pic>
        <p:pic>
          <p:nvPicPr>
            <p:cNvPr id="790" name="Picture 789"/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394" y="3603194"/>
              <a:ext cx="360000" cy="720000"/>
            </a:xfrm>
            <a:prstGeom prst="rect">
              <a:avLst/>
            </a:prstGeom>
          </p:spPr>
        </p:pic>
        <p:pic>
          <p:nvPicPr>
            <p:cNvPr id="791" name="Picture 790"/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952" y="3411322"/>
              <a:ext cx="360000" cy="720000"/>
            </a:xfrm>
            <a:prstGeom prst="rect">
              <a:avLst/>
            </a:prstGeom>
          </p:spPr>
        </p:pic>
        <p:pic>
          <p:nvPicPr>
            <p:cNvPr id="792" name="Picture 791"/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4251" y="3126021"/>
              <a:ext cx="360000" cy="720000"/>
            </a:xfrm>
            <a:prstGeom prst="rect">
              <a:avLst/>
            </a:prstGeom>
          </p:spPr>
        </p:pic>
        <p:pic>
          <p:nvPicPr>
            <p:cNvPr id="793" name="Picture 792"/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461" y="3815104"/>
              <a:ext cx="360000" cy="720000"/>
            </a:xfrm>
            <a:prstGeom prst="rect">
              <a:avLst/>
            </a:prstGeom>
          </p:spPr>
        </p:pic>
        <p:pic>
          <p:nvPicPr>
            <p:cNvPr id="794" name="Picture 793"/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2226" y="2997798"/>
              <a:ext cx="360000" cy="720000"/>
            </a:xfrm>
            <a:prstGeom prst="rect">
              <a:avLst/>
            </a:prstGeom>
          </p:spPr>
        </p:pic>
        <p:pic>
          <p:nvPicPr>
            <p:cNvPr id="795" name="Picture 794"/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9332" y="1822016"/>
              <a:ext cx="360000" cy="720000"/>
            </a:xfrm>
            <a:prstGeom prst="rect">
              <a:avLst/>
            </a:prstGeom>
          </p:spPr>
        </p:pic>
        <p:pic>
          <p:nvPicPr>
            <p:cNvPr id="796" name="Picture 795"/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4762" y="2273927"/>
              <a:ext cx="360000" cy="720000"/>
            </a:xfrm>
            <a:prstGeom prst="rect">
              <a:avLst/>
            </a:prstGeom>
          </p:spPr>
        </p:pic>
        <p:pic>
          <p:nvPicPr>
            <p:cNvPr id="798" name="Picture 797"/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1289" y="3126822"/>
              <a:ext cx="360000" cy="720000"/>
            </a:xfrm>
            <a:prstGeom prst="rect">
              <a:avLst/>
            </a:prstGeom>
          </p:spPr>
        </p:pic>
      </p:grpSp>
      <p:sp>
        <p:nvSpPr>
          <p:cNvPr id="803" name="TextBox 802"/>
          <p:cNvSpPr txBox="1"/>
          <p:nvPr/>
        </p:nvSpPr>
        <p:spPr>
          <a:xfrm>
            <a:off x="7313563" y="3166055"/>
            <a:ext cx="161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rapid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increase</a:t>
            </a:r>
            <a:endParaRPr lang="en-US" dirty="0">
              <a:latin typeface="+mj-lt"/>
            </a:endParaRPr>
          </a:p>
        </p:txBody>
      </p:sp>
      <p:cxnSp>
        <p:nvCxnSpPr>
          <p:cNvPr id="805" name="Straight Arrow Connector 804"/>
          <p:cNvCxnSpPr>
            <a:stCxn id="803" idx="0"/>
          </p:cNvCxnSpPr>
          <p:nvPr/>
        </p:nvCxnSpPr>
        <p:spPr>
          <a:xfrm flipH="1" flipV="1">
            <a:off x="7848766" y="2792263"/>
            <a:ext cx="273780" cy="373792"/>
          </a:xfrm>
          <a:prstGeom prst="straightConnector1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7100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7.9|9.4|12.7|1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6.6|5.4|14.6|4.3|9.2|9.2|8.2|6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7|8.2|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|0.9|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heme/theme1.xml><?xml version="1.0" encoding="utf-8"?>
<a:theme xmlns:a="http://schemas.openxmlformats.org/drawingml/2006/main" name="Business plan presentation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23AB631-2C77-48E2-965F-5E9DD09909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33001</TotalTime>
  <Words>2258</Words>
  <Application>Microsoft Macintosh PowerPoint</Application>
  <PresentationFormat>On-screen Show (4:3)</PresentationFormat>
  <Paragraphs>404</Paragraphs>
  <Slides>55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9" baseType="lpstr">
      <vt:lpstr>Lato</vt:lpstr>
      <vt:lpstr>medium-content-serif-font</vt:lpstr>
      <vt:lpstr>Apple Braille</vt:lpstr>
      <vt:lpstr>Arial</vt:lpstr>
      <vt:lpstr>Calibri</vt:lpstr>
      <vt:lpstr>Cambria Math</vt:lpstr>
      <vt:lpstr>Georgia</vt:lpstr>
      <vt:lpstr>Helvetica Neue</vt:lpstr>
      <vt:lpstr>Rockwell</vt:lpstr>
      <vt:lpstr>Times</vt:lpstr>
      <vt:lpstr>Times New Roman</vt:lpstr>
      <vt:lpstr>Wingdings</vt:lpstr>
      <vt:lpstr>Business plan presentation</vt:lpstr>
      <vt:lpstr>Custom Design</vt:lpstr>
      <vt:lpstr>PowerPoint Presentation</vt:lpstr>
      <vt:lpstr>PowerPoint Presentation</vt:lpstr>
      <vt:lpstr>PowerPoint Presentation</vt:lpstr>
      <vt:lpstr>Presentation Outline</vt:lpstr>
      <vt:lpstr>Supervised Person Re-Identification </vt:lpstr>
      <vt:lpstr>PowerPoint Presentation</vt:lpstr>
      <vt:lpstr>PowerPoint Presentation</vt:lpstr>
      <vt:lpstr>PowerPoint Presentation</vt:lpstr>
      <vt:lpstr>PowerPoint Presentation</vt:lpstr>
      <vt:lpstr>Presentation Outline</vt:lpstr>
      <vt:lpstr>Unsupervised Person Re-Identification </vt:lpstr>
      <vt:lpstr>Unsupervised Person Re-Identification </vt:lpstr>
      <vt:lpstr>Unsupervised Person Re-Identification </vt:lpstr>
      <vt:lpstr>Unsupervised Person Re-Identification </vt:lpstr>
      <vt:lpstr>Unsupervised Person Re-Identification </vt:lpstr>
      <vt:lpstr>Unsupervised Person Re-Identification </vt:lpstr>
      <vt:lpstr>PowerPoint Presentation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Presentation Outline</vt:lpstr>
      <vt:lpstr>Person Re-Identification and Attribute Learning</vt:lpstr>
      <vt:lpstr>Attribute Recognition in in Surveillance </vt:lpstr>
      <vt:lpstr>PowerPoint Presentation</vt:lpstr>
      <vt:lpstr>PowerPoint Presentation</vt:lpstr>
      <vt:lpstr>Attribute-based Person Re-Identification </vt:lpstr>
      <vt:lpstr>PowerPoint Presentation</vt:lpstr>
      <vt:lpstr>Presentation Outline</vt:lpstr>
      <vt:lpstr>Person Re-Identification and Detection </vt:lpstr>
      <vt:lpstr>Person Re-Identification Datasets</vt:lpstr>
      <vt:lpstr>Person Re-Identification and Detection </vt:lpstr>
      <vt:lpstr>PowerPoint Presentation</vt:lpstr>
      <vt:lpstr>Presentation Outline</vt:lpstr>
      <vt:lpstr>Multi-target multi-camera tracking</vt:lpstr>
      <vt:lpstr>Multi-target multi-camera tracking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Video Summarisation</dc:title>
  <dc:creator>kiya wang</dc:creator>
  <cp:keywords/>
  <cp:lastModifiedBy>Microsoft Office User</cp:lastModifiedBy>
  <cp:revision>267</cp:revision>
  <dcterms:created xsi:type="dcterms:W3CDTF">2014-12-10T12:09:26Z</dcterms:created>
  <dcterms:modified xsi:type="dcterms:W3CDTF">2021-03-07T14:57:52Z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TC103853799990</vt:lpwstr>
  </property>
</Properties>
</file>